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4" r:id="rId1"/>
  </p:sldMasterIdLst>
  <p:notesMasterIdLst>
    <p:notesMasterId r:id="rId71"/>
  </p:notesMasterIdLst>
  <p:handoutMasterIdLst>
    <p:handoutMasterId r:id="rId72"/>
  </p:handoutMasterIdLst>
  <p:sldIdLst>
    <p:sldId id="955" r:id="rId2"/>
    <p:sldId id="1168" r:id="rId3"/>
    <p:sldId id="1090" r:id="rId4"/>
    <p:sldId id="1169" r:id="rId5"/>
    <p:sldId id="1091" r:id="rId6"/>
    <p:sldId id="1092" r:id="rId7"/>
    <p:sldId id="1096" r:id="rId8"/>
    <p:sldId id="1095" r:id="rId9"/>
    <p:sldId id="1098" r:id="rId10"/>
    <p:sldId id="1100" r:id="rId11"/>
    <p:sldId id="1101" r:id="rId12"/>
    <p:sldId id="1102" r:id="rId13"/>
    <p:sldId id="1104" r:id="rId14"/>
    <p:sldId id="1105" r:id="rId15"/>
    <p:sldId id="1152" r:id="rId16"/>
    <p:sldId id="1106" r:id="rId17"/>
    <p:sldId id="1107" r:id="rId18"/>
    <p:sldId id="1108" r:id="rId19"/>
    <p:sldId id="1109" r:id="rId20"/>
    <p:sldId id="1110" r:id="rId21"/>
    <p:sldId id="1111" r:id="rId22"/>
    <p:sldId id="1112" r:id="rId23"/>
    <p:sldId id="1114" r:id="rId24"/>
    <p:sldId id="1115" r:id="rId25"/>
    <p:sldId id="1116" r:id="rId26"/>
    <p:sldId id="1117" r:id="rId27"/>
    <p:sldId id="1118" r:id="rId28"/>
    <p:sldId id="1119" r:id="rId29"/>
    <p:sldId id="1120" r:id="rId30"/>
    <p:sldId id="1121" r:id="rId31"/>
    <p:sldId id="1122" r:id="rId32"/>
    <p:sldId id="1123" r:id="rId33"/>
    <p:sldId id="1124" r:id="rId34"/>
    <p:sldId id="1170" r:id="rId35"/>
    <p:sldId id="1173" r:id="rId36"/>
    <p:sldId id="1171" r:id="rId37"/>
    <p:sldId id="1126" r:id="rId38"/>
    <p:sldId id="1127" r:id="rId39"/>
    <p:sldId id="1128" r:id="rId40"/>
    <p:sldId id="1129" r:id="rId41"/>
    <p:sldId id="1130" r:id="rId42"/>
    <p:sldId id="1131" r:id="rId43"/>
    <p:sldId id="1132" r:id="rId44"/>
    <p:sldId id="1160" r:id="rId45"/>
    <p:sldId id="1159" r:id="rId46"/>
    <p:sldId id="1133" r:id="rId47"/>
    <p:sldId id="1158" r:id="rId48"/>
    <p:sldId id="1161" r:id="rId49"/>
    <p:sldId id="1163" r:id="rId50"/>
    <p:sldId id="1164" r:id="rId51"/>
    <p:sldId id="1137" r:id="rId52"/>
    <p:sldId id="1162" r:id="rId53"/>
    <p:sldId id="1145" r:id="rId54"/>
    <p:sldId id="1167" r:id="rId55"/>
    <p:sldId id="1166" r:id="rId56"/>
    <p:sldId id="1165" r:id="rId57"/>
    <p:sldId id="1146" r:id="rId58"/>
    <p:sldId id="1147" r:id="rId59"/>
    <p:sldId id="1148" r:id="rId60"/>
    <p:sldId id="1149" r:id="rId61"/>
    <p:sldId id="1151" r:id="rId62"/>
    <p:sldId id="1172" r:id="rId63"/>
    <p:sldId id="1174" r:id="rId64"/>
    <p:sldId id="1176" r:id="rId65"/>
    <p:sldId id="1175" r:id="rId66"/>
    <p:sldId id="1179" r:id="rId67"/>
    <p:sldId id="1177" r:id="rId68"/>
    <p:sldId id="1178" r:id="rId69"/>
    <p:sldId id="968" r:id="rId70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32C12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9" autoAdjust="0"/>
    <p:restoredTop sz="94660"/>
  </p:normalViewPr>
  <p:slideViewPr>
    <p:cSldViewPr>
      <p:cViewPr varScale="1">
        <p:scale>
          <a:sx n="80" d="100"/>
          <a:sy n="80" d="100"/>
        </p:scale>
        <p:origin x="108" y="26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91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>
              <a:defRPr sz="1300"/>
            </a:lvl1pPr>
          </a:lstStyle>
          <a:p>
            <a:fld id="{3F7788FE-247F-4071-B1D0-A14B2ABCF278}" type="datetimeFigureOut">
              <a:rPr lang="ko-KR" altLang="en-US" smtClean="0"/>
              <a:pPr/>
              <a:t>2021-10-02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>
              <a:defRPr sz="1300"/>
            </a:lvl1pPr>
          </a:lstStyle>
          <a:p>
            <a:fld id="{ECAE10AC-BBAF-4CD0-8D61-A74FD13B2E4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1597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5568" tIns="47784" rIns="95568" bIns="47784" rtlCol="0"/>
          <a:lstStyle>
            <a:lvl1pPr algn="r">
              <a:defRPr sz="1300"/>
            </a:lvl1pPr>
          </a:lstStyle>
          <a:p>
            <a:fld id="{B84E4D1C-7C2B-4B4A-A719-480B8B1F3F85}" type="datetimeFigureOut">
              <a:rPr lang="ko-KR" altLang="en-US" smtClean="0"/>
              <a:pPr/>
              <a:t>2021-10-02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352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8" tIns="47784" rIns="95568" bIns="4778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5568" tIns="47784" rIns="95568" bIns="47784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5568" tIns="47784" rIns="95568" bIns="47784" rtlCol="0" anchor="b"/>
          <a:lstStyle>
            <a:lvl1pPr algn="r">
              <a:defRPr sz="1300"/>
            </a:lvl1pPr>
          </a:lstStyle>
          <a:p>
            <a:fld id="{F4FEE2EF-35AA-42BE-86BF-EA4E6172512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470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EE2EF-35AA-42BE-86BF-EA4E6172512D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537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863" y="722313"/>
            <a:ext cx="6419850" cy="36115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/>
              <a:t>아이스 </a:t>
            </a:r>
            <a:r>
              <a:rPr lang="ko-KR" altLang="en-US" baseline="0" dirty="0" err="1"/>
              <a:t>브레이킹</a:t>
            </a:r>
            <a:r>
              <a:rPr lang="en-US" altLang="ko-KR" baseline="0" dirty="0"/>
              <a:t>!</a:t>
            </a:r>
          </a:p>
          <a:p>
            <a:endParaRPr lang="en-US" altLang="ko-KR" baseline="0" dirty="0"/>
          </a:p>
          <a:p>
            <a:pPr marL="165150" indent="-165150">
              <a:buFont typeface="Wingdings"/>
              <a:buChar char="Ø"/>
            </a:pPr>
            <a:r>
              <a:rPr lang="ko-KR" altLang="en-US" baseline="0" dirty="0"/>
              <a:t>서로의 짝꿍을 알아보는 시간</a:t>
            </a:r>
            <a:endParaRPr lang="en-US" altLang="ko-KR" baseline="0" dirty="0"/>
          </a:p>
          <a:p>
            <a:pPr marL="165150" indent="-165150">
              <a:buFont typeface="Wingdings"/>
              <a:buChar char="Ø"/>
            </a:pPr>
            <a:r>
              <a:rPr lang="ko-KR" altLang="en-US" baseline="0" dirty="0"/>
              <a:t>주어진 교재 또는 배부물의 네모난 칸 안에 자신이 생각하는 돼지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한마리를</a:t>
            </a:r>
            <a:r>
              <a:rPr lang="ko-KR" altLang="en-US" baseline="0" dirty="0"/>
              <a:t> 그리도록 지시</a:t>
            </a:r>
            <a:endParaRPr lang="en-US" altLang="ko-KR" baseline="0" dirty="0"/>
          </a:p>
          <a:p>
            <a:pPr marL="165150" indent="-165150">
              <a:buFont typeface="Wingdings"/>
              <a:buChar char="Ø"/>
            </a:pPr>
            <a:r>
              <a:rPr lang="en-US" altLang="ko-KR" baseline="0" dirty="0"/>
              <a:t>1</a:t>
            </a:r>
            <a:r>
              <a:rPr lang="ko-KR" altLang="en-US" baseline="0" dirty="0"/>
              <a:t>분간만 시간을 줌</a:t>
            </a:r>
            <a:endParaRPr lang="en-US" altLang="ko-KR" baseline="0" dirty="0"/>
          </a:p>
          <a:p>
            <a:pPr marL="165150" indent="-165150">
              <a:buFont typeface="Wingdings"/>
              <a:buChar char="Ø"/>
            </a:pPr>
            <a:endParaRPr lang="en-US" altLang="ko-KR" baseline="0" dirty="0"/>
          </a:p>
          <a:p>
            <a:pPr marL="165150" indent="-165150">
              <a:buFont typeface="Wingdings"/>
              <a:buChar char="Ø"/>
            </a:pPr>
            <a:r>
              <a:rPr lang="ko-KR" altLang="en-US" baseline="0" dirty="0"/>
              <a:t>중간 </a:t>
            </a:r>
            <a:r>
              <a:rPr lang="ko-KR" altLang="en-US" baseline="0" dirty="0" err="1"/>
              <a:t>멘트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“</a:t>
            </a:r>
            <a:r>
              <a:rPr lang="ko-KR" altLang="en-US" baseline="0" dirty="0"/>
              <a:t>제가 돼지를 그려달라 했는데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돼지가 아닌 괴상한 동물을 그리시는 분들이 있습니다</a:t>
            </a:r>
            <a:r>
              <a:rPr lang="en-US" altLang="ko-KR" baseline="0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C75C13-0C1F-4136-B92B-E2F2894AFB69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49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988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altLang="ko-KR" b="1" dirty="0"/>
              <a:t>[Step1]</a:t>
            </a:r>
            <a:r>
              <a:rPr lang="ko-KR" altLang="en-US" dirty="0"/>
              <a:t> </a:t>
            </a:r>
            <a:r>
              <a:rPr lang="ko-KR" altLang="en-US" dirty="0" err="1"/>
              <a:t>라벨만들기</a:t>
            </a:r>
            <a:r>
              <a:rPr lang="ko-KR" altLang="en-US" dirty="0"/>
              <a:t> </a:t>
            </a:r>
            <a:br>
              <a:rPr lang="ko-KR" altLang="en-US" dirty="0"/>
            </a:br>
            <a:r>
              <a:rPr lang="ko-KR" altLang="en-US" dirty="0"/>
              <a:t>먼저 라벨에 정보를 기입한다</a:t>
            </a:r>
            <a:r>
              <a:rPr lang="en-US" altLang="ko-KR" dirty="0"/>
              <a:t>. </a:t>
            </a:r>
            <a:r>
              <a:rPr lang="ko-KR" altLang="en-US" dirty="0"/>
              <a:t>정보는 </a:t>
            </a:r>
            <a:r>
              <a:rPr lang="en-US" altLang="ko-KR" dirty="0"/>
              <a:t>"</a:t>
            </a:r>
            <a:r>
              <a:rPr lang="ko-KR" altLang="en-US" dirty="0"/>
              <a:t>토론에서의 발언내용</a:t>
            </a:r>
            <a:r>
              <a:rPr lang="en-US" altLang="ko-KR" dirty="0"/>
              <a:t>", "</a:t>
            </a:r>
            <a:r>
              <a:rPr lang="ko-KR" altLang="en-US" dirty="0"/>
              <a:t>자신의 기억을 더듬어서</a:t>
            </a:r>
            <a:r>
              <a:rPr lang="en-US" altLang="ko-KR" dirty="0"/>
              <a:t>", </a:t>
            </a:r>
          </a:p>
          <a:p>
            <a:pPr>
              <a:defRPr/>
            </a:pPr>
            <a:r>
              <a:rPr lang="en-US" altLang="ko-KR" dirty="0"/>
              <a:t>"</a:t>
            </a:r>
            <a:r>
              <a:rPr lang="ko-KR" altLang="en-US" dirty="0"/>
              <a:t>별도로 모은 내용</a:t>
            </a:r>
            <a:r>
              <a:rPr lang="en-US" altLang="ko-KR" dirty="0"/>
              <a:t>"</a:t>
            </a:r>
            <a:r>
              <a:rPr lang="ko-KR" altLang="en-US" dirty="0"/>
              <a:t>등 여러 가지 내용을 생각해 볼 수 있다</a:t>
            </a:r>
            <a:r>
              <a:rPr lang="en-US" altLang="ko-KR" dirty="0"/>
              <a:t>. </a:t>
            </a:r>
            <a:r>
              <a:rPr lang="ko-KR" altLang="en-US" dirty="0"/>
              <a:t>이것을 자신에게 호소하는 것 같은 표현으로 쓴다</a:t>
            </a:r>
            <a:r>
              <a:rPr lang="en-US" altLang="ko-KR" dirty="0"/>
              <a:t>. </a:t>
            </a:r>
          </a:p>
          <a:p>
            <a:pPr>
              <a:defRPr/>
            </a:pPr>
            <a:br>
              <a:rPr lang="en-US" altLang="ko-KR" dirty="0"/>
            </a:br>
            <a:r>
              <a:rPr lang="en-US" altLang="ko-KR" b="1" dirty="0"/>
              <a:t>[Step2]</a:t>
            </a:r>
            <a:r>
              <a:rPr lang="ko-KR" altLang="en-US" dirty="0"/>
              <a:t> 라벨 펼쳐 놓기 </a:t>
            </a:r>
            <a:br>
              <a:rPr lang="ko-KR" altLang="en-US" dirty="0"/>
            </a:br>
            <a:r>
              <a:rPr lang="ko-KR" altLang="en-US" dirty="0"/>
              <a:t>정보를 기입한 라벨을 테이블 위에 펼쳐 놓는다</a:t>
            </a:r>
            <a:r>
              <a:rPr lang="en-US" altLang="ko-KR" dirty="0"/>
              <a:t>. </a:t>
            </a:r>
            <a:r>
              <a:rPr lang="ko-KR" altLang="en-US" dirty="0"/>
              <a:t>이런 상태로는 정보의 홍수</a:t>
            </a:r>
            <a:r>
              <a:rPr lang="en-US" altLang="ko-KR" dirty="0"/>
              <a:t>, </a:t>
            </a:r>
            <a:r>
              <a:rPr lang="ko-KR" altLang="en-US" dirty="0"/>
              <a:t>한마디로 혼돈의 상태가 된다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b="1" dirty="0"/>
              <a:t>[Step3]</a:t>
            </a:r>
            <a:r>
              <a:rPr lang="ko-KR" altLang="en-US" dirty="0"/>
              <a:t> </a:t>
            </a:r>
            <a:r>
              <a:rPr lang="ko-KR" altLang="en-US" dirty="0" err="1"/>
              <a:t>小그룹화</a:t>
            </a:r>
            <a:r>
              <a:rPr lang="ko-KR" altLang="en-US" dirty="0"/>
              <a:t> </a:t>
            </a:r>
            <a:br>
              <a:rPr lang="ko-KR" altLang="en-US" dirty="0"/>
            </a:br>
            <a:r>
              <a:rPr lang="ko-KR" altLang="en-US" dirty="0"/>
              <a:t>라벨을 수회에 걸쳐 진지하게 읽기를 반복한다</a:t>
            </a:r>
            <a:r>
              <a:rPr lang="en-US" altLang="ko-KR" dirty="0"/>
              <a:t>. 3</a:t>
            </a:r>
            <a:r>
              <a:rPr lang="ko-KR" altLang="en-US" dirty="0"/>
              <a:t>회 정도 읽은 후부터 </a:t>
            </a:r>
            <a:r>
              <a:rPr lang="en-US" altLang="ko-KR" dirty="0"/>
              <a:t>"</a:t>
            </a:r>
            <a:r>
              <a:rPr lang="ko-KR" altLang="en-US" dirty="0"/>
              <a:t>어필하는 내용이 비슷하다</a:t>
            </a:r>
            <a:r>
              <a:rPr lang="en-US" altLang="ko-KR" dirty="0"/>
              <a:t>"</a:t>
            </a:r>
            <a:r>
              <a:rPr lang="ko-KR" altLang="en-US" dirty="0"/>
              <a:t>라고 느껴지는 라벨을 겹쳐 놓는다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ko-KR" altLang="en-US" dirty="0"/>
              <a:t>이렇게 유사성이 있는 정보들끼리 </a:t>
            </a:r>
            <a:r>
              <a:rPr lang="ko-KR" altLang="en-US" dirty="0" err="1"/>
              <a:t>소그룹화해</a:t>
            </a:r>
            <a:r>
              <a:rPr lang="ko-KR" altLang="en-US" dirty="0"/>
              <a:t> 나간다</a:t>
            </a:r>
            <a:r>
              <a:rPr lang="en-US" altLang="ko-KR" dirty="0"/>
              <a:t>. </a:t>
            </a:r>
            <a:r>
              <a:rPr lang="ko-KR" altLang="en-US" dirty="0"/>
              <a:t>이때 어느 쪽에도 속하지 않는 라벨이 나타나게 되나 그대로 둔다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 err="1"/>
              <a:t>소그룹화한</a:t>
            </a:r>
            <a:r>
              <a:rPr lang="ko-KR" altLang="en-US" dirty="0"/>
              <a:t> 라벨을 종합해 그룹별로 공통되는 사항</a:t>
            </a:r>
            <a:r>
              <a:rPr lang="en-US" altLang="ko-KR" dirty="0"/>
              <a:t>(</a:t>
            </a:r>
            <a:r>
              <a:rPr lang="ko-KR" altLang="en-US" dirty="0"/>
              <a:t>표찰</a:t>
            </a:r>
            <a:r>
              <a:rPr lang="en-US" altLang="ko-KR" dirty="0"/>
              <a:t>)</a:t>
            </a:r>
            <a:r>
              <a:rPr lang="ko-KR" altLang="en-US" dirty="0"/>
              <a:t>을 써 나간다</a:t>
            </a:r>
            <a:r>
              <a:rPr lang="en-US" altLang="ko-KR" dirty="0"/>
              <a:t>. </a:t>
            </a:r>
            <a:r>
              <a:rPr lang="ko-KR" altLang="en-US" dirty="0"/>
              <a:t>실제로는 이러한 </a:t>
            </a:r>
            <a:r>
              <a:rPr lang="ko-KR" altLang="en-US" dirty="0" err="1"/>
              <a:t>표찰만들기가</a:t>
            </a:r>
            <a:r>
              <a:rPr lang="ko-KR" altLang="en-US" dirty="0"/>
              <a:t> 무척 어렵다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ko-KR" altLang="en-US" dirty="0"/>
              <a:t>먼저 ①라벨 세트를 한번 더 읽어 본다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en-US" altLang="ko-KR" dirty="0"/>
              <a:t>②</a:t>
            </a:r>
            <a:r>
              <a:rPr lang="ko-KR" altLang="en-US" dirty="0"/>
              <a:t>복수의 라벨 세트가 나타내고 있는 단어를 별도의 용지에 메모한다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en-US" altLang="ko-KR" dirty="0"/>
              <a:t>③</a:t>
            </a:r>
            <a:r>
              <a:rPr lang="ko-KR" altLang="en-US" dirty="0"/>
              <a:t>라벨을 반복해 읽으면서 점검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④이외에 나타내고 있는 단어가 없는가를 생각해보고 모두 메모한다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en-US" altLang="ko-KR" dirty="0"/>
              <a:t>⑤</a:t>
            </a:r>
            <a:r>
              <a:rPr lang="ko-KR" altLang="en-US" dirty="0"/>
              <a:t>메모를 서로 </a:t>
            </a:r>
            <a:r>
              <a:rPr lang="ko-KR" altLang="en-US" dirty="0" err="1"/>
              <a:t>연결지어</a:t>
            </a:r>
            <a:r>
              <a:rPr lang="ko-KR" altLang="en-US" dirty="0"/>
              <a:t> 단문을 만든다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en-US" altLang="ko-KR" dirty="0"/>
              <a:t>⑥</a:t>
            </a:r>
            <a:r>
              <a:rPr lang="ko-KR" altLang="en-US" dirty="0"/>
              <a:t>마지막으로 단문을 첨삭한다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ko-KR" altLang="en-US" dirty="0"/>
              <a:t>이런 순서로 작업하여 표찰을 만든다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표찰을 제일 위에 두고 클립이나 </a:t>
            </a:r>
            <a:r>
              <a:rPr lang="ko-KR" altLang="en-US" dirty="0" err="1"/>
              <a:t>고무밴드등으로</a:t>
            </a:r>
            <a:r>
              <a:rPr lang="ko-KR" altLang="en-US" dirty="0"/>
              <a:t> 묶어둔다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아이디어는 규칙적으로 나오지는 않는다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b="1" dirty="0"/>
              <a:t>[STEP4]</a:t>
            </a:r>
            <a:r>
              <a:rPr lang="ko-KR" altLang="en-US" dirty="0"/>
              <a:t> </a:t>
            </a:r>
            <a:r>
              <a:rPr lang="ko-KR" altLang="en-US" dirty="0" err="1"/>
              <a:t>中그룹화</a:t>
            </a:r>
            <a:r>
              <a:rPr lang="ko-KR" altLang="en-US" dirty="0"/>
              <a:t> </a:t>
            </a:r>
            <a:br>
              <a:rPr lang="ko-KR" altLang="en-US" dirty="0"/>
            </a:br>
            <a:r>
              <a:rPr lang="ko-KR" altLang="en-US" dirty="0" err="1"/>
              <a:t>소그룹의</a:t>
            </a:r>
            <a:r>
              <a:rPr lang="ko-KR" altLang="en-US" dirty="0"/>
              <a:t> 표찰</a:t>
            </a:r>
            <a:r>
              <a:rPr lang="en-US" altLang="ko-KR" dirty="0"/>
              <a:t>, </a:t>
            </a:r>
            <a:r>
              <a:rPr lang="ko-KR" altLang="en-US" dirty="0"/>
              <a:t>홀로 남은 라벨을 반복해서 읽어보고 </a:t>
            </a:r>
            <a:r>
              <a:rPr lang="ko-KR" altLang="en-US" dirty="0" err="1"/>
              <a:t>중그룹을</a:t>
            </a:r>
            <a:r>
              <a:rPr lang="ko-KR" altLang="en-US" dirty="0"/>
              <a:t> 만든다</a:t>
            </a:r>
            <a:r>
              <a:rPr lang="en-US" altLang="ko-KR" dirty="0"/>
              <a:t>. </a:t>
            </a:r>
            <a:r>
              <a:rPr lang="ko-KR" altLang="en-US" dirty="0"/>
              <a:t>작업은 </a:t>
            </a:r>
            <a:r>
              <a:rPr lang="en-US" altLang="ko-KR" dirty="0"/>
              <a:t>STEP3</a:t>
            </a:r>
            <a:r>
              <a:rPr lang="ko-KR" altLang="en-US" dirty="0"/>
              <a:t>과 동일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>
              <a:defRPr/>
            </a:pPr>
            <a:r>
              <a:rPr lang="en-US" altLang="ko-KR" b="1" dirty="0"/>
              <a:t>[STEP5]</a:t>
            </a:r>
            <a:r>
              <a:rPr lang="ko-KR" altLang="en-US" dirty="0"/>
              <a:t> </a:t>
            </a:r>
            <a:r>
              <a:rPr lang="ko-KR" altLang="en-US" dirty="0" err="1"/>
              <a:t>大그룹화</a:t>
            </a:r>
            <a:r>
              <a:rPr lang="ko-KR" altLang="en-US" dirty="0"/>
              <a:t> </a:t>
            </a:r>
            <a:br>
              <a:rPr lang="ko-KR" altLang="en-US" dirty="0"/>
            </a:br>
            <a:r>
              <a:rPr lang="en-US" altLang="ko-KR" dirty="0"/>
              <a:t>STEP3</a:t>
            </a:r>
            <a:r>
              <a:rPr lang="ko-KR" altLang="en-US" dirty="0"/>
              <a:t>과 동일한 방법으로 작업</a:t>
            </a:r>
            <a:r>
              <a:rPr lang="en-US" altLang="ko-KR" dirty="0"/>
              <a:t>. </a:t>
            </a:r>
            <a:r>
              <a:rPr lang="ko-KR" altLang="en-US" dirty="0"/>
              <a:t>라벨 세트가 </a:t>
            </a:r>
            <a:r>
              <a:rPr lang="en-US" altLang="ko-KR" dirty="0"/>
              <a:t>10</a:t>
            </a:r>
            <a:r>
              <a:rPr lang="ko-KR" altLang="en-US" dirty="0" err="1"/>
              <a:t>여개</a:t>
            </a:r>
            <a:r>
              <a:rPr lang="ko-KR" altLang="en-US" dirty="0"/>
              <a:t> 될 때까지 반복한다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b="1" dirty="0"/>
              <a:t>[STEP6]</a:t>
            </a:r>
            <a:r>
              <a:rPr lang="ko-KR" altLang="en-US" dirty="0"/>
              <a:t> 圖解化 </a:t>
            </a:r>
            <a:br>
              <a:rPr lang="ko-KR" altLang="en-US" dirty="0"/>
            </a:br>
            <a:r>
              <a:rPr lang="ko-KR" altLang="en-US" dirty="0" err="1"/>
              <a:t>대그룹</a:t>
            </a:r>
            <a:r>
              <a:rPr lang="en-US" altLang="ko-KR" dirty="0"/>
              <a:t>, </a:t>
            </a:r>
            <a:r>
              <a:rPr lang="ko-KR" altLang="en-US" dirty="0" err="1"/>
              <a:t>중그룹</a:t>
            </a:r>
            <a:r>
              <a:rPr lang="en-US" altLang="ko-KR" dirty="0"/>
              <a:t>, </a:t>
            </a:r>
            <a:r>
              <a:rPr lang="ko-KR" altLang="en-US" dirty="0" err="1"/>
              <a:t>소그룹의</a:t>
            </a:r>
            <a:r>
              <a:rPr lang="ko-KR" altLang="en-US" dirty="0"/>
              <a:t> 순으로 우선 순위를 두고 라벨의 의미관계를 도해화한다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1</a:t>
            </a:r>
            <a:r>
              <a:rPr lang="ko-KR" altLang="en-US" dirty="0"/>
              <a:t>장의 큰 종이에 라벨을 붙이고 그룹별로 테두리를 만든다</a:t>
            </a:r>
            <a:r>
              <a:rPr lang="en-US" altLang="ko-KR" dirty="0"/>
              <a:t>. </a:t>
            </a:r>
            <a:r>
              <a:rPr lang="ko-KR" altLang="en-US" dirty="0"/>
              <a:t>라벨이나 그룹에 원인</a:t>
            </a:r>
            <a:r>
              <a:rPr lang="en-US" altLang="ko-KR" dirty="0"/>
              <a:t>/</a:t>
            </a:r>
            <a:r>
              <a:rPr lang="ko-KR" altLang="en-US" dirty="0"/>
              <a:t>결과의 관계가 있으면 </a:t>
            </a:r>
            <a:r>
              <a:rPr lang="en-US" altLang="ko-KR" dirty="0"/>
              <a:t>-&gt;, </a:t>
            </a:r>
          </a:p>
          <a:p>
            <a:pPr>
              <a:defRPr/>
            </a:pPr>
            <a:r>
              <a:rPr lang="ko-KR" altLang="en-US" dirty="0"/>
              <a:t>서로 영향을 미치고 있는 경우에는 </a:t>
            </a:r>
            <a:r>
              <a:rPr lang="en-US" altLang="ko-KR" dirty="0"/>
              <a:t>&lt;--&gt; </a:t>
            </a:r>
            <a:r>
              <a:rPr lang="ko-KR" altLang="en-US" dirty="0"/>
              <a:t>로 관계를 표시한다</a:t>
            </a:r>
            <a:r>
              <a:rPr lang="en-US" altLang="ko-KR" dirty="0"/>
              <a:t>. </a:t>
            </a:r>
            <a:r>
              <a:rPr lang="ko-KR" altLang="en-US" dirty="0"/>
              <a:t>도해화 결과를 토대로 문장화 한다</a:t>
            </a:r>
            <a:r>
              <a:rPr lang="en-US" altLang="ko-KR" dirty="0"/>
              <a:t>. </a:t>
            </a: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1pPr>
            <a:lvl2pPr marL="776489" indent="-298650" eaLnBrk="0" hangingPunct="0"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2pPr>
            <a:lvl3pPr marL="1194600" indent="-238920" eaLnBrk="0" hangingPunct="0"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3pPr>
            <a:lvl4pPr marL="1672440" indent="-238920" eaLnBrk="0" hangingPunct="0"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4pPr>
            <a:lvl5pPr marL="2150280" indent="-238920" eaLnBrk="0" hangingPunct="0"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5pPr>
            <a:lvl6pPr marL="2628119" indent="-238920" algn="just" eaLnBrk="0" fontAlgn="base" hangingPunct="0">
              <a:spcBef>
                <a:spcPct val="20000"/>
              </a:spcBef>
              <a:spcAft>
                <a:spcPct val="20000"/>
              </a:spcAft>
              <a:buFont typeface="Wingdings" pitchFamily="2" charset="2"/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6pPr>
            <a:lvl7pPr marL="3105959" indent="-238920" algn="just" eaLnBrk="0" fontAlgn="base" hangingPunct="0">
              <a:spcBef>
                <a:spcPct val="20000"/>
              </a:spcBef>
              <a:spcAft>
                <a:spcPct val="20000"/>
              </a:spcAft>
              <a:buFont typeface="Wingdings" pitchFamily="2" charset="2"/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7pPr>
            <a:lvl8pPr marL="3583800" indent="-238920" algn="just" eaLnBrk="0" fontAlgn="base" hangingPunct="0">
              <a:spcBef>
                <a:spcPct val="20000"/>
              </a:spcBef>
              <a:spcAft>
                <a:spcPct val="20000"/>
              </a:spcAft>
              <a:buFont typeface="Wingdings" pitchFamily="2" charset="2"/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8pPr>
            <a:lvl9pPr marL="4061639" indent="-238920" algn="just" eaLnBrk="0" fontAlgn="base" hangingPunct="0">
              <a:spcBef>
                <a:spcPct val="20000"/>
              </a:spcBef>
              <a:spcAft>
                <a:spcPct val="20000"/>
              </a:spcAft>
              <a:buFont typeface="Wingdings" pitchFamily="2" charset="2"/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fld id="{E991A8BB-B59C-4F95-84CD-C4199F51B4B9}" type="slidenum">
              <a:rPr lang="en-US" altLang="ko-KR" sz="1300">
                <a:solidFill>
                  <a:schemeClr val="tx1"/>
                </a:solidFill>
              </a:rPr>
              <a:pPr eaLnBrk="1" hangingPunct="1"/>
              <a:t>50</a:t>
            </a:fld>
            <a:endParaRPr lang="en-US" altLang="ko-KR" sz="13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608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841094" indent="-323497" eaLnBrk="0" hangingPunct="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293991" indent="-258798" eaLnBrk="0" hangingPunct="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811587" indent="-258798" eaLnBrk="0" hangingPunct="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329183" indent="-258798" eaLnBrk="0" hangingPunct="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846780" indent="-258798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3364375" indent="-258798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881971" indent="-258798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4399568" indent="-258798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/>
            <a:fld id="{E2264050-119D-4695-8EE5-BC0B03B0C929}" type="slidenum">
              <a:rPr lang="en-US" altLang="ko-KR">
                <a:solidFill>
                  <a:prstClr val="black"/>
                </a:solidFill>
                <a:latin typeface="굴림" charset="-127"/>
                <a:ea typeface="굴림" charset="-127"/>
              </a:rPr>
              <a:pPr eaLnBrk="1" hangingPunct="1"/>
              <a:t>58</a:t>
            </a:fld>
            <a:endParaRPr lang="en-US" altLang="ko-KR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9388" y="835025"/>
            <a:ext cx="7405688" cy="4167188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8878" y="5278377"/>
            <a:ext cx="5163821" cy="500056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ko-KR"/>
              <a:t>SCAMPER</a:t>
            </a:r>
            <a:r>
              <a:rPr lang="ko-KR" altLang="en-US"/>
              <a:t>란 알렉스 오스본이 제안한 방법으로 아이디어를 정리하는 체크리스트라고 말할 수 있습니다</a:t>
            </a:r>
            <a:r>
              <a:rPr lang="en-US" altLang="ko-KR"/>
              <a:t>. </a:t>
            </a:r>
            <a:r>
              <a:rPr lang="ko-KR" altLang="en-US"/>
              <a:t>여러분이 만든 아이디어를 </a:t>
            </a:r>
            <a:r>
              <a:rPr lang="en-US" altLang="ko-KR"/>
              <a:t>SCAMPER</a:t>
            </a:r>
            <a:r>
              <a:rPr lang="ko-KR" altLang="en-US"/>
              <a:t>의 순서에 따라 질문하면서 아이디어를 조금 변경시키거나 새로운 아이디어를 만들 수 있습니다</a:t>
            </a:r>
            <a:r>
              <a:rPr lang="en-US" altLang="ko-KR"/>
              <a:t>.</a:t>
            </a:r>
          </a:p>
          <a:p>
            <a:pPr eaLnBrk="1" hangingPunct="1"/>
            <a:r>
              <a:rPr lang="ko-KR" altLang="en-US"/>
              <a:t>하나 하나 설명 드리면</a:t>
            </a:r>
            <a:r>
              <a:rPr lang="en-US" altLang="ko-KR"/>
              <a:t>, S</a:t>
            </a:r>
            <a:r>
              <a:rPr lang="ko-KR" altLang="en-US"/>
              <a:t>란 대체할 수 있는가를 의미합니다</a:t>
            </a:r>
            <a:r>
              <a:rPr lang="en-US" altLang="ko-KR"/>
              <a:t>. </a:t>
            </a:r>
            <a:r>
              <a:rPr lang="ko-KR" altLang="en-US"/>
              <a:t>예를 들면 유선전화기를 무선 전화기로 대체하는 것이 될 수 있겠죠</a:t>
            </a:r>
            <a:r>
              <a:rPr lang="en-US" altLang="ko-KR"/>
              <a:t>? </a:t>
            </a:r>
          </a:p>
          <a:p>
            <a:pPr eaLnBrk="1" hangingPunct="1"/>
            <a:r>
              <a:rPr lang="en-US" altLang="ko-KR"/>
              <a:t>C</a:t>
            </a:r>
            <a:r>
              <a:rPr lang="ko-KR" altLang="en-US"/>
              <a:t>란 결합할 수 있는가 입니다</a:t>
            </a:r>
            <a:r>
              <a:rPr lang="en-US" altLang="ko-KR"/>
              <a:t>. </a:t>
            </a:r>
            <a:r>
              <a:rPr lang="ko-KR" altLang="en-US"/>
              <a:t>예를 들면 휴대폰에 인터넷 기능 결합하는 것이 되겠죠</a:t>
            </a:r>
            <a:r>
              <a:rPr lang="en-US" altLang="ko-KR"/>
              <a:t>?</a:t>
            </a:r>
          </a:p>
          <a:p>
            <a:pPr eaLnBrk="1" hangingPunct="1"/>
            <a:r>
              <a:rPr lang="en-US" altLang="ko-KR"/>
              <a:t>A</a:t>
            </a:r>
            <a:r>
              <a:rPr lang="ko-KR" altLang="en-US"/>
              <a:t>는 적합화할 수 있는가 입니다</a:t>
            </a:r>
            <a:r>
              <a:rPr lang="en-US" altLang="ko-KR"/>
              <a:t>. </a:t>
            </a:r>
            <a:r>
              <a:rPr lang="ko-KR" altLang="en-US"/>
              <a:t>예를 들면 세로로 보이는 휴대전화의 화면을 사진에 맞게 가로로 보이게 하는 것입니다</a:t>
            </a:r>
            <a:r>
              <a:rPr lang="en-US" altLang="ko-KR"/>
              <a:t>.</a:t>
            </a:r>
          </a:p>
          <a:p>
            <a:pPr eaLnBrk="1" hangingPunct="1"/>
            <a:r>
              <a:rPr lang="en-US" altLang="ko-KR"/>
              <a:t>M</a:t>
            </a:r>
            <a:r>
              <a:rPr lang="ko-KR" altLang="en-US"/>
              <a:t>은 수정할 수 있는가 혹은 확대할 수 있는가 입니다</a:t>
            </a:r>
            <a:r>
              <a:rPr lang="en-US" altLang="ko-KR"/>
              <a:t>. </a:t>
            </a:r>
            <a:r>
              <a:rPr lang="ko-KR" altLang="en-US"/>
              <a:t>예를 들면 숫자만 가능한 </a:t>
            </a:r>
            <a:r>
              <a:rPr lang="en-US" altLang="ko-KR"/>
              <a:t>LCD </a:t>
            </a:r>
            <a:r>
              <a:rPr lang="ko-KR" altLang="en-US"/>
              <a:t>화면을 그림이 나오는 대형 </a:t>
            </a:r>
            <a:r>
              <a:rPr lang="en-US" altLang="ko-KR"/>
              <a:t>LCD</a:t>
            </a:r>
            <a:r>
              <a:rPr lang="ko-KR" altLang="en-US"/>
              <a:t>화면으로 확대하는 것입니다</a:t>
            </a:r>
            <a:r>
              <a:rPr lang="en-US" altLang="ko-KR"/>
              <a:t>.</a:t>
            </a:r>
          </a:p>
          <a:p>
            <a:pPr eaLnBrk="1" hangingPunct="1"/>
            <a:r>
              <a:rPr lang="en-US" altLang="ko-KR"/>
              <a:t>P</a:t>
            </a:r>
            <a:r>
              <a:rPr lang="ko-KR" altLang="en-US"/>
              <a:t>란 다른 용도로 쓸 수 있는 가 입니다</a:t>
            </a:r>
            <a:r>
              <a:rPr lang="en-US" altLang="ko-KR"/>
              <a:t>. </a:t>
            </a:r>
            <a:r>
              <a:rPr lang="ko-KR" altLang="en-US"/>
              <a:t>예를 들면 통화만 할 수 있는 휴대전화를 다른 용도인 사진을 찍을 수 있는가로 생각해 볼 수 있겠죠</a:t>
            </a:r>
            <a:r>
              <a:rPr lang="en-US" altLang="ko-KR"/>
              <a:t>?</a:t>
            </a:r>
          </a:p>
          <a:p>
            <a:pPr eaLnBrk="1" hangingPunct="1"/>
            <a:r>
              <a:rPr lang="en-US" altLang="ko-KR"/>
              <a:t>E</a:t>
            </a:r>
            <a:r>
              <a:rPr lang="ko-KR" altLang="en-US"/>
              <a:t>는 없애거나 줄일 수 있는가입니다</a:t>
            </a:r>
            <a:r>
              <a:rPr lang="en-US" altLang="ko-KR"/>
              <a:t>. </a:t>
            </a:r>
            <a:r>
              <a:rPr lang="ko-KR" altLang="en-US"/>
              <a:t>예를 들면 최근에 나온 효도전화같은 경우는 다른 모든 기능을 없애고 전화를 걸로 받는 기능만을 남긴 것이죠</a:t>
            </a:r>
            <a:r>
              <a:rPr lang="en-US" altLang="ko-KR"/>
              <a:t>?</a:t>
            </a:r>
          </a:p>
          <a:p>
            <a:pPr eaLnBrk="1" hangingPunct="1">
              <a:spcBef>
                <a:spcPct val="25000"/>
              </a:spcBef>
            </a:pPr>
            <a:r>
              <a:rPr lang="ko-KR" altLang="en-US">
                <a:latin typeface="Arial" charset="0"/>
                <a:ea typeface="돋움" pitchFamily="50" charset="-127"/>
              </a:rPr>
              <a:t>마지막으로 </a:t>
            </a:r>
            <a:r>
              <a:rPr lang="en-US" altLang="ko-KR">
                <a:latin typeface="Arial" charset="0"/>
                <a:ea typeface="돋움" pitchFamily="50" charset="-127"/>
              </a:rPr>
              <a:t>R</a:t>
            </a:r>
            <a:r>
              <a:rPr lang="ko-KR" altLang="en-US">
                <a:latin typeface="Arial" charset="0"/>
                <a:ea typeface="돋움" pitchFamily="50" charset="-127"/>
              </a:rPr>
              <a:t>은 반대로 할 수 있는가 혹은 재배열 할 수 있는가 입니다</a:t>
            </a:r>
            <a:r>
              <a:rPr lang="en-US" altLang="ko-KR">
                <a:latin typeface="Arial" charset="0"/>
                <a:ea typeface="돋움" pitchFamily="50" charset="-127"/>
              </a:rPr>
              <a:t>. </a:t>
            </a:r>
            <a:r>
              <a:rPr lang="ko-KR" altLang="en-US">
                <a:latin typeface="Arial" charset="0"/>
                <a:ea typeface="돋움" pitchFamily="50" charset="-127"/>
              </a:rPr>
              <a:t>휴대전화의 버튼의 순서를 바꾸어 보다 편리하게 게임을 할 수 있게 한다든지 그런 것을 말합니다</a:t>
            </a:r>
            <a:r>
              <a:rPr lang="en-US" altLang="ko-KR">
                <a:latin typeface="Arial" charset="0"/>
                <a:ea typeface="돋움" pitchFamily="50" charset="-127"/>
              </a:rPr>
              <a:t>.</a:t>
            </a:r>
          </a:p>
          <a:p>
            <a:pPr eaLnBrk="1" hangingPunct="1">
              <a:spcBef>
                <a:spcPct val="25000"/>
              </a:spcBef>
            </a:pPr>
            <a:r>
              <a:rPr lang="ko-KR" altLang="en-US"/>
              <a:t>여러분도 </a:t>
            </a:r>
            <a:r>
              <a:rPr lang="en-US" altLang="ko-KR"/>
              <a:t>SCAMPER</a:t>
            </a:r>
            <a:r>
              <a:rPr lang="ko-KR" altLang="en-US"/>
              <a:t>의 질문을 잘 활용하시면 보다 좋은 아이디어를 얻으실 수 있을 것입니다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7457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73D6BC-9E0A-480D-A1D5-E659D5654EAF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723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73D6BC-9E0A-480D-A1D5-E659D5654EAF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681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73D6BC-9E0A-480D-A1D5-E659D5654EAF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169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73D6BC-9E0A-480D-A1D5-E659D5654EAF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697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altLang="ko-KR" b="1" dirty="0"/>
              <a:t>[Step1]</a:t>
            </a:r>
            <a:r>
              <a:rPr lang="ko-KR" altLang="en-US" dirty="0"/>
              <a:t> </a:t>
            </a:r>
            <a:r>
              <a:rPr lang="ko-KR" altLang="en-US" dirty="0" err="1"/>
              <a:t>라벨만들기</a:t>
            </a:r>
            <a:r>
              <a:rPr lang="ko-KR" altLang="en-US" dirty="0"/>
              <a:t> </a:t>
            </a:r>
            <a:br>
              <a:rPr lang="ko-KR" altLang="en-US" dirty="0"/>
            </a:br>
            <a:r>
              <a:rPr lang="ko-KR" altLang="en-US" dirty="0"/>
              <a:t>먼저 라벨에 정보를 기입한다</a:t>
            </a:r>
            <a:r>
              <a:rPr lang="en-US" altLang="ko-KR" dirty="0"/>
              <a:t>. </a:t>
            </a:r>
            <a:r>
              <a:rPr lang="ko-KR" altLang="en-US" dirty="0"/>
              <a:t>정보는 </a:t>
            </a:r>
            <a:r>
              <a:rPr lang="en-US" altLang="ko-KR" dirty="0"/>
              <a:t>"</a:t>
            </a:r>
            <a:r>
              <a:rPr lang="ko-KR" altLang="en-US" dirty="0"/>
              <a:t>토론에서의 발언내용</a:t>
            </a:r>
            <a:r>
              <a:rPr lang="en-US" altLang="ko-KR" dirty="0"/>
              <a:t>", "</a:t>
            </a:r>
            <a:r>
              <a:rPr lang="ko-KR" altLang="en-US" dirty="0"/>
              <a:t>자신의 기억을 더듬어서</a:t>
            </a:r>
            <a:r>
              <a:rPr lang="en-US" altLang="ko-KR" dirty="0"/>
              <a:t>", </a:t>
            </a:r>
          </a:p>
          <a:p>
            <a:pPr>
              <a:defRPr/>
            </a:pPr>
            <a:r>
              <a:rPr lang="en-US" altLang="ko-KR" dirty="0"/>
              <a:t>"</a:t>
            </a:r>
            <a:r>
              <a:rPr lang="ko-KR" altLang="en-US" dirty="0"/>
              <a:t>별도로 모은 내용</a:t>
            </a:r>
            <a:r>
              <a:rPr lang="en-US" altLang="ko-KR" dirty="0"/>
              <a:t>"</a:t>
            </a:r>
            <a:r>
              <a:rPr lang="ko-KR" altLang="en-US" dirty="0"/>
              <a:t>등 여러 가지 내용을 생각해 볼 수 있다</a:t>
            </a:r>
            <a:r>
              <a:rPr lang="en-US" altLang="ko-KR" dirty="0"/>
              <a:t>. </a:t>
            </a:r>
            <a:r>
              <a:rPr lang="ko-KR" altLang="en-US" dirty="0"/>
              <a:t>이것을 자신에게 호소하는 것 같은 표현으로 쓴다</a:t>
            </a:r>
            <a:r>
              <a:rPr lang="en-US" altLang="ko-KR" dirty="0"/>
              <a:t>. </a:t>
            </a:r>
          </a:p>
          <a:p>
            <a:pPr>
              <a:defRPr/>
            </a:pPr>
            <a:br>
              <a:rPr lang="en-US" altLang="ko-KR" dirty="0"/>
            </a:br>
            <a:r>
              <a:rPr lang="en-US" altLang="ko-KR" b="1" dirty="0"/>
              <a:t>[Step2]</a:t>
            </a:r>
            <a:r>
              <a:rPr lang="ko-KR" altLang="en-US" dirty="0"/>
              <a:t> 라벨 펼쳐 놓기 </a:t>
            </a:r>
            <a:br>
              <a:rPr lang="ko-KR" altLang="en-US" dirty="0"/>
            </a:br>
            <a:r>
              <a:rPr lang="ko-KR" altLang="en-US" dirty="0"/>
              <a:t>정보를 기입한 라벨을 테이블 위에 펼쳐 놓는다</a:t>
            </a:r>
            <a:r>
              <a:rPr lang="en-US" altLang="ko-KR" dirty="0"/>
              <a:t>. </a:t>
            </a:r>
            <a:r>
              <a:rPr lang="ko-KR" altLang="en-US" dirty="0"/>
              <a:t>이런 상태로는 정보의 홍수</a:t>
            </a:r>
            <a:r>
              <a:rPr lang="en-US" altLang="ko-KR" dirty="0"/>
              <a:t>, </a:t>
            </a:r>
            <a:r>
              <a:rPr lang="ko-KR" altLang="en-US" dirty="0"/>
              <a:t>한마디로 혼돈의 상태가 된다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b="1" dirty="0"/>
              <a:t>[Step3]</a:t>
            </a:r>
            <a:r>
              <a:rPr lang="ko-KR" altLang="en-US" dirty="0"/>
              <a:t> </a:t>
            </a:r>
            <a:r>
              <a:rPr lang="ko-KR" altLang="en-US" dirty="0" err="1"/>
              <a:t>小그룹화</a:t>
            </a:r>
            <a:r>
              <a:rPr lang="ko-KR" altLang="en-US" dirty="0"/>
              <a:t> </a:t>
            </a:r>
            <a:br>
              <a:rPr lang="ko-KR" altLang="en-US" dirty="0"/>
            </a:br>
            <a:r>
              <a:rPr lang="ko-KR" altLang="en-US" dirty="0"/>
              <a:t>라벨을 수회에 걸쳐 진지하게 읽기를 반복한다</a:t>
            </a:r>
            <a:r>
              <a:rPr lang="en-US" altLang="ko-KR" dirty="0"/>
              <a:t>. 3</a:t>
            </a:r>
            <a:r>
              <a:rPr lang="ko-KR" altLang="en-US" dirty="0"/>
              <a:t>회 정도 읽은 후부터 </a:t>
            </a:r>
            <a:r>
              <a:rPr lang="en-US" altLang="ko-KR" dirty="0"/>
              <a:t>"</a:t>
            </a:r>
            <a:r>
              <a:rPr lang="ko-KR" altLang="en-US" dirty="0"/>
              <a:t>어필하는 내용이 비슷하다</a:t>
            </a:r>
            <a:r>
              <a:rPr lang="en-US" altLang="ko-KR" dirty="0"/>
              <a:t>"</a:t>
            </a:r>
            <a:r>
              <a:rPr lang="ko-KR" altLang="en-US" dirty="0"/>
              <a:t>라고 느껴지는 라벨을 겹쳐 놓는다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ko-KR" altLang="en-US" dirty="0"/>
              <a:t>이렇게 유사성이 있는 정보들끼리 </a:t>
            </a:r>
            <a:r>
              <a:rPr lang="ko-KR" altLang="en-US" dirty="0" err="1"/>
              <a:t>소그룹화해</a:t>
            </a:r>
            <a:r>
              <a:rPr lang="ko-KR" altLang="en-US" dirty="0"/>
              <a:t> 나간다</a:t>
            </a:r>
            <a:r>
              <a:rPr lang="en-US" altLang="ko-KR" dirty="0"/>
              <a:t>. </a:t>
            </a:r>
            <a:r>
              <a:rPr lang="ko-KR" altLang="en-US" dirty="0"/>
              <a:t>이때 어느 쪽에도 속하지 않는 라벨이 나타나게 되나 그대로 둔다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 err="1"/>
              <a:t>소그룹화한</a:t>
            </a:r>
            <a:r>
              <a:rPr lang="ko-KR" altLang="en-US" dirty="0"/>
              <a:t> 라벨을 종합해 그룹별로 공통되는 사항</a:t>
            </a:r>
            <a:r>
              <a:rPr lang="en-US" altLang="ko-KR" dirty="0"/>
              <a:t>(</a:t>
            </a:r>
            <a:r>
              <a:rPr lang="ko-KR" altLang="en-US" dirty="0"/>
              <a:t>표찰</a:t>
            </a:r>
            <a:r>
              <a:rPr lang="en-US" altLang="ko-KR" dirty="0"/>
              <a:t>)</a:t>
            </a:r>
            <a:r>
              <a:rPr lang="ko-KR" altLang="en-US" dirty="0"/>
              <a:t>을 써 나간다</a:t>
            </a:r>
            <a:r>
              <a:rPr lang="en-US" altLang="ko-KR" dirty="0"/>
              <a:t>. </a:t>
            </a:r>
            <a:r>
              <a:rPr lang="ko-KR" altLang="en-US" dirty="0"/>
              <a:t>실제로는 이러한 </a:t>
            </a:r>
            <a:r>
              <a:rPr lang="ko-KR" altLang="en-US" dirty="0" err="1"/>
              <a:t>표찰만들기가</a:t>
            </a:r>
            <a:r>
              <a:rPr lang="ko-KR" altLang="en-US" dirty="0"/>
              <a:t> 무척 어렵다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ko-KR" altLang="en-US" dirty="0"/>
              <a:t>먼저 ①라벨 세트를 한번 더 읽어 본다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en-US" altLang="ko-KR" dirty="0"/>
              <a:t>②</a:t>
            </a:r>
            <a:r>
              <a:rPr lang="ko-KR" altLang="en-US" dirty="0"/>
              <a:t>복수의 라벨 세트가 나타내고 있는 단어를 별도의 용지에 메모한다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en-US" altLang="ko-KR" dirty="0"/>
              <a:t>③</a:t>
            </a:r>
            <a:r>
              <a:rPr lang="ko-KR" altLang="en-US" dirty="0"/>
              <a:t>라벨을 반복해 읽으면서 점검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④이외에 나타내고 있는 단어가 없는가를 생각해보고 모두 메모한다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en-US" altLang="ko-KR" dirty="0"/>
              <a:t>⑤</a:t>
            </a:r>
            <a:r>
              <a:rPr lang="ko-KR" altLang="en-US" dirty="0"/>
              <a:t>메모를 서로 </a:t>
            </a:r>
            <a:r>
              <a:rPr lang="ko-KR" altLang="en-US" dirty="0" err="1"/>
              <a:t>연결지어</a:t>
            </a:r>
            <a:r>
              <a:rPr lang="ko-KR" altLang="en-US" dirty="0"/>
              <a:t> 단문을 만든다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en-US" altLang="ko-KR" dirty="0"/>
              <a:t>⑥</a:t>
            </a:r>
            <a:r>
              <a:rPr lang="ko-KR" altLang="en-US" dirty="0"/>
              <a:t>마지막으로 단문을 첨삭한다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ko-KR" altLang="en-US" dirty="0"/>
              <a:t>이런 순서로 작업하여 표찰을 만든다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표찰을 제일 위에 두고 클립이나 </a:t>
            </a:r>
            <a:r>
              <a:rPr lang="ko-KR" altLang="en-US" dirty="0" err="1"/>
              <a:t>고무밴드등으로</a:t>
            </a:r>
            <a:r>
              <a:rPr lang="ko-KR" altLang="en-US" dirty="0"/>
              <a:t> 묶어둔다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아이디어는 규칙적으로 나오지는 않는다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b="1" dirty="0"/>
              <a:t>[STEP4]</a:t>
            </a:r>
            <a:r>
              <a:rPr lang="ko-KR" altLang="en-US" dirty="0"/>
              <a:t> </a:t>
            </a:r>
            <a:r>
              <a:rPr lang="ko-KR" altLang="en-US" dirty="0" err="1"/>
              <a:t>中그룹화</a:t>
            </a:r>
            <a:r>
              <a:rPr lang="ko-KR" altLang="en-US" dirty="0"/>
              <a:t> </a:t>
            </a:r>
            <a:br>
              <a:rPr lang="ko-KR" altLang="en-US" dirty="0"/>
            </a:br>
            <a:r>
              <a:rPr lang="ko-KR" altLang="en-US" dirty="0" err="1"/>
              <a:t>소그룹의</a:t>
            </a:r>
            <a:r>
              <a:rPr lang="ko-KR" altLang="en-US" dirty="0"/>
              <a:t> 표찰</a:t>
            </a:r>
            <a:r>
              <a:rPr lang="en-US" altLang="ko-KR" dirty="0"/>
              <a:t>, </a:t>
            </a:r>
            <a:r>
              <a:rPr lang="ko-KR" altLang="en-US" dirty="0"/>
              <a:t>홀로 남은 라벨을 반복해서 읽어보고 </a:t>
            </a:r>
            <a:r>
              <a:rPr lang="ko-KR" altLang="en-US" dirty="0" err="1"/>
              <a:t>중그룹을</a:t>
            </a:r>
            <a:r>
              <a:rPr lang="ko-KR" altLang="en-US" dirty="0"/>
              <a:t> 만든다</a:t>
            </a:r>
            <a:r>
              <a:rPr lang="en-US" altLang="ko-KR" dirty="0"/>
              <a:t>. </a:t>
            </a:r>
            <a:r>
              <a:rPr lang="ko-KR" altLang="en-US" dirty="0"/>
              <a:t>작업은 </a:t>
            </a:r>
            <a:r>
              <a:rPr lang="en-US" altLang="ko-KR" dirty="0"/>
              <a:t>STEP3</a:t>
            </a:r>
            <a:r>
              <a:rPr lang="ko-KR" altLang="en-US" dirty="0"/>
              <a:t>과 동일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>
              <a:defRPr/>
            </a:pPr>
            <a:r>
              <a:rPr lang="en-US" altLang="ko-KR" b="1" dirty="0"/>
              <a:t>[STEP5]</a:t>
            </a:r>
            <a:r>
              <a:rPr lang="ko-KR" altLang="en-US" dirty="0"/>
              <a:t> </a:t>
            </a:r>
            <a:r>
              <a:rPr lang="ko-KR" altLang="en-US" dirty="0" err="1"/>
              <a:t>大그룹화</a:t>
            </a:r>
            <a:r>
              <a:rPr lang="ko-KR" altLang="en-US" dirty="0"/>
              <a:t> </a:t>
            </a:r>
            <a:br>
              <a:rPr lang="ko-KR" altLang="en-US" dirty="0"/>
            </a:br>
            <a:r>
              <a:rPr lang="en-US" altLang="ko-KR" dirty="0"/>
              <a:t>STEP3</a:t>
            </a:r>
            <a:r>
              <a:rPr lang="ko-KR" altLang="en-US" dirty="0"/>
              <a:t>과 동일한 방법으로 작업</a:t>
            </a:r>
            <a:r>
              <a:rPr lang="en-US" altLang="ko-KR" dirty="0"/>
              <a:t>. </a:t>
            </a:r>
            <a:r>
              <a:rPr lang="ko-KR" altLang="en-US" dirty="0"/>
              <a:t>라벨 세트가 </a:t>
            </a:r>
            <a:r>
              <a:rPr lang="en-US" altLang="ko-KR" dirty="0"/>
              <a:t>10</a:t>
            </a:r>
            <a:r>
              <a:rPr lang="ko-KR" altLang="en-US" dirty="0" err="1"/>
              <a:t>여개</a:t>
            </a:r>
            <a:r>
              <a:rPr lang="ko-KR" altLang="en-US" dirty="0"/>
              <a:t> 될 때까지 반복한다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b="1" dirty="0"/>
              <a:t>[STEP6]</a:t>
            </a:r>
            <a:r>
              <a:rPr lang="ko-KR" altLang="en-US" dirty="0"/>
              <a:t> 圖解化 </a:t>
            </a:r>
            <a:br>
              <a:rPr lang="ko-KR" altLang="en-US" dirty="0"/>
            </a:br>
            <a:r>
              <a:rPr lang="ko-KR" altLang="en-US" dirty="0" err="1"/>
              <a:t>대그룹</a:t>
            </a:r>
            <a:r>
              <a:rPr lang="en-US" altLang="ko-KR" dirty="0"/>
              <a:t>, </a:t>
            </a:r>
            <a:r>
              <a:rPr lang="ko-KR" altLang="en-US" dirty="0" err="1"/>
              <a:t>중그룹</a:t>
            </a:r>
            <a:r>
              <a:rPr lang="en-US" altLang="ko-KR" dirty="0"/>
              <a:t>, </a:t>
            </a:r>
            <a:r>
              <a:rPr lang="ko-KR" altLang="en-US" dirty="0" err="1"/>
              <a:t>소그룹의</a:t>
            </a:r>
            <a:r>
              <a:rPr lang="ko-KR" altLang="en-US" dirty="0"/>
              <a:t> 순으로 우선 순위를 두고 라벨의 의미관계를 도해화한다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1</a:t>
            </a:r>
            <a:r>
              <a:rPr lang="ko-KR" altLang="en-US" dirty="0"/>
              <a:t>장의 큰 종이에 라벨을 붙이고 그룹별로 테두리를 만든다</a:t>
            </a:r>
            <a:r>
              <a:rPr lang="en-US" altLang="ko-KR" dirty="0"/>
              <a:t>. </a:t>
            </a:r>
            <a:r>
              <a:rPr lang="ko-KR" altLang="en-US" dirty="0"/>
              <a:t>라벨이나 그룹에 원인</a:t>
            </a:r>
            <a:r>
              <a:rPr lang="en-US" altLang="ko-KR" dirty="0"/>
              <a:t>/</a:t>
            </a:r>
            <a:r>
              <a:rPr lang="ko-KR" altLang="en-US" dirty="0"/>
              <a:t>결과의 관계가 있으면 </a:t>
            </a:r>
            <a:r>
              <a:rPr lang="en-US" altLang="ko-KR" dirty="0"/>
              <a:t>-&gt;, </a:t>
            </a:r>
          </a:p>
          <a:p>
            <a:pPr>
              <a:defRPr/>
            </a:pPr>
            <a:r>
              <a:rPr lang="ko-KR" altLang="en-US" dirty="0"/>
              <a:t>서로 영향을 미치고 있는 경우에는 </a:t>
            </a:r>
            <a:r>
              <a:rPr lang="en-US" altLang="ko-KR" dirty="0"/>
              <a:t>&lt;--&gt; </a:t>
            </a:r>
            <a:r>
              <a:rPr lang="ko-KR" altLang="en-US" dirty="0"/>
              <a:t>로 관계를 표시한다</a:t>
            </a:r>
            <a:r>
              <a:rPr lang="en-US" altLang="ko-KR" dirty="0"/>
              <a:t>. </a:t>
            </a:r>
            <a:r>
              <a:rPr lang="ko-KR" altLang="en-US" dirty="0"/>
              <a:t>도해화 결과를 토대로 문장화 한다</a:t>
            </a:r>
            <a:r>
              <a:rPr lang="en-US" altLang="ko-KR" dirty="0"/>
              <a:t>. </a:t>
            </a: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1pPr>
            <a:lvl2pPr marL="776489" indent="-298650" eaLnBrk="0" hangingPunct="0"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2pPr>
            <a:lvl3pPr marL="1194600" indent="-238920" eaLnBrk="0" hangingPunct="0"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3pPr>
            <a:lvl4pPr marL="1672440" indent="-238920" eaLnBrk="0" hangingPunct="0"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4pPr>
            <a:lvl5pPr marL="2150280" indent="-238920" eaLnBrk="0" hangingPunct="0"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5pPr>
            <a:lvl6pPr marL="2628119" indent="-238920" algn="just" eaLnBrk="0" fontAlgn="base" hangingPunct="0">
              <a:spcBef>
                <a:spcPct val="20000"/>
              </a:spcBef>
              <a:spcAft>
                <a:spcPct val="20000"/>
              </a:spcAft>
              <a:buFont typeface="Wingdings" pitchFamily="2" charset="2"/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6pPr>
            <a:lvl7pPr marL="3105959" indent="-238920" algn="just" eaLnBrk="0" fontAlgn="base" hangingPunct="0">
              <a:spcBef>
                <a:spcPct val="20000"/>
              </a:spcBef>
              <a:spcAft>
                <a:spcPct val="20000"/>
              </a:spcAft>
              <a:buFont typeface="Wingdings" pitchFamily="2" charset="2"/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7pPr>
            <a:lvl8pPr marL="3583800" indent="-238920" algn="just" eaLnBrk="0" fontAlgn="base" hangingPunct="0">
              <a:spcBef>
                <a:spcPct val="20000"/>
              </a:spcBef>
              <a:spcAft>
                <a:spcPct val="20000"/>
              </a:spcAft>
              <a:buFont typeface="Wingdings" pitchFamily="2" charset="2"/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8pPr>
            <a:lvl9pPr marL="4061639" indent="-238920" algn="just" eaLnBrk="0" fontAlgn="base" hangingPunct="0">
              <a:spcBef>
                <a:spcPct val="20000"/>
              </a:spcBef>
              <a:spcAft>
                <a:spcPct val="20000"/>
              </a:spcAft>
              <a:buFont typeface="Wingdings" pitchFamily="2" charset="2"/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fld id="{E991A8BB-B59C-4F95-84CD-C4199F51B4B9}" type="slidenum">
              <a:rPr lang="en-US" altLang="ko-KR" sz="1300">
                <a:solidFill>
                  <a:schemeClr val="tx1"/>
                </a:solidFill>
              </a:rPr>
              <a:pPr eaLnBrk="1" hangingPunct="1"/>
              <a:t>43</a:t>
            </a:fld>
            <a:endParaRPr lang="en-US" altLang="ko-KR" sz="13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913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altLang="ko-KR" b="1" dirty="0"/>
              <a:t>[Step1]</a:t>
            </a:r>
            <a:r>
              <a:rPr lang="ko-KR" altLang="en-US" dirty="0"/>
              <a:t> </a:t>
            </a:r>
            <a:r>
              <a:rPr lang="ko-KR" altLang="en-US" dirty="0" err="1"/>
              <a:t>라벨만들기</a:t>
            </a:r>
            <a:r>
              <a:rPr lang="ko-KR" altLang="en-US" dirty="0"/>
              <a:t> </a:t>
            </a:r>
            <a:br>
              <a:rPr lang="ko-KR" altLang="en-US" dirty="0"/>
            </a:br>
            <a:r>
              <a:rPr lang="ko-KR" altLang="en-US" dirty="0"/>
              <a:t>먼저 라벨에 정보를 기입한다</a:t>
            </a:r>
            <a:r>
              <a:rPr lang="en-US" altLang="ko-KR" dirty="0"/>
              <a:t>. </a:t>
            </a:r>
            <a:r>
              <a:rPr lang="ko-KR" altLang="en-US" dirty="0"/>
              <a:t>정보는 </a:t>
            </a:r>
            <a:r>
              <a:rPr lang="en-US" altLang="ko-KR" dirty="0"/>
              <a:t>"</a:t>
            </a:r>
            <a:r>
              <a:rPr lang="ko-KR" altLang="en-US" dirty="0"/>
              <a:t>토론에서의 발언내용</a:t>
            </a:r>
            <a:r>
              <a:rPr lang="en-US" altLang="ko-KR" dirty="0"/>
              <a:t>", "</a:t>
            </a:r>
            <a:r>
              <a:rPr lang="ko-KR" altLang="en-US" dirty="0"/>
              <a:t>자신의 기억을 더듬어서</a:t>
            </a:r>
            <a:r>
              <a:rPr lang="en-US" altLang="ko-KR" dirty="0"/>
              <a:t>", </a:t>
            </a:r>
          </a:p>
          <a:p>
            <a:pPr>
              <a:defRPr/>
            </a:pPr>
            <a:r>
              <a:rPr lang="en-US" altLang="ko-KR" dirty="0"/>
              <a:t>"</a:t>
            </a:r>
            <a:r>
              <a:rPr lang="ko-KR" altLang="en-US" dirty="0"/>
              <a:t>별도로 모은 내용</a:t>
            </a:r>
            <a:r>
              <a:rPr lang="en-US" altLang="ko-KR" dirty="0"/>
              <a:t>"</a:t>
            </a:r>
            <a:r>
              <a:rPr lang="ko-KR" altLang="en-US" dirty="0"/>
              <a:t>등 여러 가지 내용을 생각해 볼 수 있다</a:t>
            </a:r>
            <a:r>
              <a:rPr lang="en-US" altLang="ko-KR" dirty="0"/>
              <a:t>. </a:t>
            </a:r>
            <a:r>
              <a:rPr lang="ko-KR" altLang="en-US" dirty="0"/>
              <a:t>이것을 자신에게 호소하는 것 같은 표현으로 쓴다</a:t>
            </a:r>
            <a:r>
              <a:rPr lang="en-US" altLang="ko-KR" dirty="0"/>
              <a:t>. </a:t>
            </a:r>
          </a:p>
          <a:p>
            <a:pPr>
              <a:defRPr/>
            </a:pPr>
            <a:br>
              <a:rPr lang="en-US" altLang="ko-KR" dirty="0"/>
            </a:br>
            <a:r>
              <a:rPr lang="en-US" altLang="ko-KR" b="1" dirty="0"/>
              <a:t>[Step2]</a:t>
            </a:r>
            <a:r>
              <a:rPr lang="ko-KR" altLang="en-US" dirty="0"/>
              <a:t> 라벨 펼쳐 놓기 </a:t>
            </a:r>
            <a:br>
              <a:rPr lang="ko-KR" altLang="en-US" dirty="0"/>
            </a:br>
            <a:r>
              <a:rPr lang="ko-KR" altLang="en-US" dirty="0"/>
              <a:t>정보를 기입한 라벨을 테이블 위에 펼쳐 놓는다</a:t>
            </a:r>
            <a:r>
              <a:rPr lang="en-US" altLang="ko-KR" dirty="0"/>
              <a:t>. </a:t>
            </a:r>
            <a:r>
              <a:rPr lang="ko-KR" altLang="en-US" dirty="0"/>
              <a:t>이런 상태로는 정보의 홍수</a:t>
            </a:r>
            <a:r>
              <a:rPr lang="en-US" altLang="ko-KR" dirty="0"/>
              <a:t>, </a:t>
            </a:r>
            <a:r>
              <a:rPr lang="ko-KR" altLang="en-US" dirty="0"/>
              <a:t>한마디로 혼돈의 상태가 된다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b="1" dirty="0"/>
              <a:t>[Step3]</a:t>
            </a:r>
            <a:r>
              <a:rPr lang="ko-KR" altLang="en-US" dirty="0"/>
              <a:t> </a:t>
            </a:r>
            <a:r>
              <a:rPr lang="ko-KR" altLang="en-US" dirty="0" err="1"/>
              <a:t>小그룹화</a:t>
            </a:r>
            <a:r>
              <a:rPr lang="ko-KR" altLang="en-US" dirty="0"/>
              <a:t> </a:t>
            </a:r>
            <a:br>
              <a:rPr lang="ko-KR" altLang="en-US" dirty="0"/>
            </a:br>
            <a:r>
              <a:rPr lang="ko-KR" altLang="en-US" dirty="0"/>
              <a:t>라벨을 수회에 걸쳐 진지하게 읽기를 반복한다</a:t>
            </a:r>
            <a:r>
              <a:rPr lang="en-US" altLang="ko-KR" dirty="0"/>
              <a:t>. 3</a:t>
            </a:r>
            <a:r>
              <a:rPr lang="ko-KR" altLang="en-US" dirty="0"/>
              <a:t>회 정도 읽은 후부터 </a:t>
            </a:r>
            <a:r>
              <a:rPr lang="en-US" altLang="ko-KR" dirty="0"/>
              <a:t>"</a:t>
            </a:r>
            <a:r>
              <a:rPr lang="ko-KR" altLang="en-US" dirty="0"/>
              <a:t>어필하는 내용이 비슷하다</a:t>
            </a:r>
            <a:r>
              <a:rPr lang="en-US" altLang="ko-KR" dirty="0"/>
              <a:t>"</a:t>
            </a:r>
            <a:r>
              <a:rPr lang="ko-KR" altLang="en-US" dirty="0"/>
              <a:t>라고 느껴지는 라벨을 겹쳐 놓는다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ko-KR" altLang="en-US" dirty="0"/>
              <a:t>이렇게 유사성이 있는 정보들끼리 </a:t>
            </a:r>
            <a:r>
              <a:rPr lang="ko-KR" altLang="en-US" dirty="0" err="1"/>
              <a:t>소그룹화해</a:t>
            </a:r>
            <a:r>
              <a:rPr lang="ko-KR" altLang="en-US" dirty="0"/>
              <a:t> 나간다</a:t>
            </a:r>
            <a:r>
              <a:rPr lang="en-US" altLang="ko-KR" dirty="0"/>
              <a:t>. </a:t>
            </a:r>
            <a:r>
              <a:rPr lang="ko-KR" altLang="en-US" dirty="0"/>
              <a:t>이때 어느 쪽에도 속하지 않는 라벨이 나타나게 되나 그대로 둔다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 err="1"/>
              <a:t>소그룹화한</a:t>
            </a:r>
            <a:r>
              <a:rPr lang="ko-KR" altLang="en-US" dirty="0"/>
              <a:t> 라벨을 종합해 그룹별로 공통되는 사항</a:t>
            </a:r>
            <a:r>
              <a:rPr lang="en-US" altLang="ko-KR" dirty="0"/>
              <a:t>(</a:t>
            </a:r>
            <a:r>
              <a:rPr lang="ko-KR" altLang="en-US" dirty="0"/>
              <a:t>표찰</a:t>
            </a:r>
            <a:r>
              <a:rPr lang="en-US" altLang="ko-KR" dirty="0"/>
              <a:t>)</a:t>
            </a:r>
            <a:r>
              <a:rPr lang="ko-KR" altLang="en-US" dirty="0"/>
              <a:t>을 써 나간다</a:t>
            </a:r>
            <a:r>
              <a:rPr lang="en-US" altLang="ko-KR" dirty="0"/>
              <a:t>. </a:t>
            </a:r>
            <a:r>
              <a:rPr lang="ko-KR" altLang="en-US" dirty="0"/>
              <a:t>실제로는 이러한 </a:t>
            </a:r>
            <a:r>
              <a:rPr lang="ko-KR" altLang="en-US" dirty="0" err="1"/>
              <a:t>표찰만들기가</a:t>
            </a:r>
            <a:r>
              <a:rPr lang="ko-KR" altLang="en-US" dirty="0"/>
              <a:t> 무척 어렵다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ko-KR" altLang="en-US" dirty="0"/>
              <a:t>먼저 ①라벨 세트를 한번 더 읽어 본다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en-US" altLang="ko-KR" dirty="0"/>
              <a:t>②</a:t>
            </a:r>
            <a:r>
              <a:rPr lang="ko-KR" altLang="en-US" dirty="0"/>
              <a:t>복수의 라벨 세트가 나타내고 있는 단어를 별도의 용지에 메모한다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en-US" altLang="ko-KR" dirty="0"/>
              <a:t>③</a:t>
            </a:r>
            <a:r>
              <a:rPr lang="ko-KR" altLang="en-US" dirty="0"/>
              <a:t>라벨을 반복해 읽으면서 점검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④이외에 나타내고 있는 단어가 없는가를 생각해보고 모두 메모한다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en-US" altLang="ko-KR" dirty="0"/>
              <a:t>⑤</a:t>
            </a:r>
            <a:r>
              <a:rPr lang="ko-KR" altLang="en-US" dirty="0"/>
              <a:t>메모를 서로 </a:t>
            </a:r>
            <a:r>
              <a:rPr lang="ko-KR" altLang="en-US" dirty="0" err="1"/>
              <a:t>연결지어</a:t>
            </a:r>
            <a:r>
              <a:rPr lang="ko-KR" altLang="en-US" dirty="0"/>
              <a:t> 단문을 만든다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en-US" altLang="ko-KR" dirty="0"/>
              <a:t>⑥</a:t>
            </a:r>
            <a:r>
              <a:rPr lang="ko-KR" altLang="en-US" dirty="0"/>
              <a:t>마지막으로 단문을 첨삭한다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ko-KR" altLang="en-US" dirty="0"/>
              <a:t>이런 순서로 작업하여 표찰을 만든다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표찰을 제일 위에 두고 클립이나 </a:t>
            </a:r>
            <a:r>
              <a:rPr lang="ko-KR" altLang="en-US" dirty="0" err="1"/>
              <a:t>고무밴드등으로</a:t>
            </a:r>
            <a:r>
              <a:rPr lang="ko-KR" altLang="en-US" dirty="0"/>
              <a:t> 묶어둔다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아이디어는 규칙적으로 나오지는 않는다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b="1" dirty="0"/>
              <a:t>[STEP4]</a:t>
            </a:r>
            <a:r>
              <a:rPr lang="ko-KR" altLang="en-US" dirty="0"/>
              <a:t> </a:t>
            </a:r>
            <a:r>
              <a:rPr lang="ko-KR" altLang="en-US" dirty="0" err="1"/>
              <a:t>中그룹화</a:t>
            </a:r>
            <a:r>
              <a:rPr lang="ko-KR" altLang="en-US" dirty="0"/>
              <a:t> </a:t>
            </a:r>
            <a:br>
              <a:rPr lang="ko-KR" altLang="en-US" dirty="0"/>
            </a:br>
            <a:r>
              <a:rPr lang="ko-KR" altLang="en-US" dirty="0" err="1"/>
              <a:t>소그룹의</a:t>
            </a:r>
            <a:r>
              <a:rPr lang="ko-KR" altLang="en-US" dirty="0"/>
              <a:t> 표찰</a:t>
            </a:r>
            <a:r>
              <a:rPr lang="en-US" altLang="ko-KR" dirty="0"/>
              <a:t>, </a:t>
            </a:r>
            <a:r>
              <a:rPr lang="ko-KR" altLang="en-US" dirty="0"/>
              <a:t>홀로 남은 라벨을 반복해서 읽어보고 </a:t>
            </a:r>
            <a:r>
              <a:rPr lang="ko-KR" altLang="en-US" dirty="0" err="1"/>
              <a:t>중그룹을</a:t>
            </a:r>
            <a:r>
              <a:rPr lang="ko-KR" altLang="en-US" dirty="0"/>
              <a:t> 만든다</a:t>
            </a:r>
            <a:r>
              <a:rPr lang="en-US" altLang="ko-KR" dirty="0"/>
              <a:t>. </a:t>
            </a:r>
            <a:r>
              <a:rPr lang="ko-KR" altLang="en-US" dirty="0"/>
              <a:t>작업은 </a:t>
            </a:r>
            <a:r>
              <a:rPr lang="en-US" altLang="ko-KR" dirty="0"/>
              <a:t>STEP3</a:t>
            </a:r>
            <a:r>
              <a:rPr lang="ko-KR" altLang="en-US" dirty="0"/>
              <a:t>과 동일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>
              <a:defRPr/>
            </a:pPr>
            <a:r>
              <a:rPr lang="en-US" altLang="ko-KR" b="1" dirty="0"/>
              <a:t>[STEP5]</a:t>
            </a:r>
            <a:r>
              <a:rPr lang="ko-KR" altLang="en-US" dirty="0"/>
              <a:t> </a:t>
            </a:r>
            <a:r>
              <a:rPr lang="ko-KR" altLang="en-US" dirty="0" err="1"/>
              <a:t>大그룹화</a:t>
            </a:r>
            <a:r>
              <a:rPr lang="ko-KR" altLang="en-US" dirty="0"/>
              <a:t> </a:t>
            </a:r>
            <a:br>
              <a:rPr lang="ko-KR" altLang="en-US" dirty="0"/>
            </a:br>
            <a:r>
              <a:rPr lang="en-US" altLang="ko-KR" dirty="0"/>
              <a:t>STEP3</a:t>
            </a:r>
            <a:r>
              <a:rPr lang="ko-KR" altLang="en-US" dirty="0"/>
              <a:t>과 동일한 방법으로 작업</a:t>
            </a:r>
            <a:r>
              <a:rPr lang="en-US" altLang="ko-KR" dirty="0"/>
              <a:t>. </a:t>
            </a:r>
            <a:r>
              <a:rPr lang="ko-KR" altLang="en-US" dirty="0"/>
              <a:t>라벨 세트가 </a:t>
            </a:r>
            <a:r>
              <a:rPr lang="en-US" altLang="ko-KR" dirty="0"/>
              <a:t>10</a:t>
            </a:r>
            <a:r>
              <a:rPr lang="ko-KR" altLang="en-US" dirty="0" err="1"/>
              <a:t>여개</a:t>
            </a:r>
            <a:r>
              <a:rPr lang="ko-KR" altLang="en-US" dirty="0"/>
              <a:t> 될 때까지 반복한다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b="1" dirty="0"/>
              <a:t>[STEP6]</a:t>
            </a:r>
            <a:r>
              <a:rPr lang="ko-KR" altLang="en-US" dirty="0"/>
              <a:t> 圖解化 </a:t>
            </a:r>
            <a:br>
              <a:rPr lang="ko-KR" altLang="en-US" dirty="0"/>
            </a:br>
            <a:r>
              <a:rPr lang="ko-KR" altLang="en-US" dirty="0" err="1"/>
              <a:t>대그룹</a:t>
            </a:r>
            <a:r>
              <a:rPr lang="en-US" altLang="ko-KR" dirty="0"/>
              <a:t>, </a:t>
            </a:r>
            <a:r>
              <a:rPr lang="ko-KR" altLang="en-US" dirty="0" err="1"/>
              <a:t>중그룹</a:t>
            </a:r>
            <a:r>
              <a:rPr lang="en-US" altLang="ko-KR" dirty="0"/>
              <a:t>, </a:t>
            </a:r>
            <a:r>
              <a:rPr lang="ko-KR" altLang="en-US" dirty="0" err="1"/>
              <a:t>소그룹의</a:t>
            </a:r>
            <a:r>
              <a:rPr lang="ko-KR" altLang="en-US" dirty="0"/>
              <a:t> 순으로 우선 순위를 두고 라벨의 의미관계를 도해화한다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1</a:t>
            </a:r>
            <a:r>
              <a:rPr lang="ko-KR" altLang="en-US" dirty="0"/>
              <a:t>장의 큰 종이에 라벨을 붙이고 그룹별로 테두리를 만든다</a:t>
            </a:r>
            <a:r>
              <a:rPr lang="en-US" altLang="ko-KR" dirty="0"/>
              <a:t>. </a:t>
            </a:r>
            <a:r>
              <a:rPr lang="ko-KR" altLang="en-US" dirty="0"/>
              <a:t>라벨이나 그룹에 원인</a:t>
            </a:r>
            <a:r>
              <a:rPr lang="en-US" altLang="ko-KR" dirty="0"/>
              <a:t>/</a:t>
            </a:r>
            <a:r>
              <a:rPr lang="ko-KR" altLang="en-US" dirty="0"/>
              <a:t>결과의 관계가 있으면 </a:t>
            </a:r>
            <a:r>
              <a:rPr lang="en-US" altLang="ko-KR" dirty="0"/>
              <a:t>-&gt;, </a:t>
            </a:r>
          </a:p>
          <a:p>
            <a:pPr>
              <a:defRPr/>
            </a:pPr>
            <a:r>
              <a:rPr lang="ko-KR" altLang="en-US" dirty="0"/>
              <a:t>서로 영향을 미치고 있는 경우에는 </a:t>
            </a:r>
            <a:r>
              <a:rPr lang="en-US" altLang="ko-KR" dirty="0"/>
              <a:t>&lt;--&gt; </a:t>
            </a:r>
            <a:r>
              <a:rPr lang="ko-KR" altLang="en-US" dirty="0"/>
              <a:t>로 관계를 표시한다</a:t>
            </a:r>
            <a:r>
              <a:rPr lang="en-US" altLang="ko-KR" dirty="0"/>
              <a:t>. </a:t>
            </a:r>
            <a:r>
              <a:rPr lang="ko-KR" altLang="en-US" dirty="0"/>
              <a:t>도해화 결과를 토대로 문장화 한다</a:t>
            </a:r>
            <a:r>
              <a:rPr lang="en-US" altLang="ko-KR" dirty="0"/>
              <a:t>. </a:t>
            </a: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1pPr>
            <a:lvl2pPr marL="776489" indent="-298650" eaLnBrk="0" hangingPunct="0"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2pPr>
            <a:lvl3pPr marL="1194600" indent="-238920" eaLnBrk="0" hangingPunct="0"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3pPr>
            <a:lvl4pPr marL="1672440" indent="-238920" eaLnBrk="0" hangingPunct="0"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4pPr>
            <a:lvl5pPr marL="2150280" indent="-238920" eaLnBrk="0" hangingPunct="0"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5pPr>
            <a:lvl6pPr marL="2628119" indent="-238920" algn="just" eaLnBrk="0" fontAlgn="base" hangingPunct="0">
              <a:spcBef>
                <a:spcPct val="20000"/>
              </a:spcBef>
              <a:spcAft>
                <a:spcPct val="20000"/>
              </a:spcAft>
              <a:buFont typeface="Wingdings" pitchFamily="2" charset="2"/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6pPr>
            <a:lvl7pPr marL="3105959" indent="-238920" algn="just" eaLnBrk="0" fontAlgn="base" hangingPunct="0">
              <a:spcBef>
                <a:spcPct val="20000"/>
              </a:spcBef>
              <a:spcAft>
                <a:spcPct val="20000"/>
              </a:spcAft>
              <a:buFont typeface="Wingdings" pitchFamily="2" charset="2"/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7pPr>
            <a:lvl8pPr marL="3583800" indent="-238920" algn="just" eaLnBrk="0" fontAlgn="base" hangingPunct="0">
              <a:spcBef>
                <a:spcPct val="20000"/>
              </a:spcBef>
              <a:spcAft>
                <a:spcPct val="20000"/>
              </a:spcAft>
              <a:buFont typeface="Wingdings" pitchFamily="2" charset="2"/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8pPr>
            <a:lvl9pPr marL="4061639" indent="-238920" algn="just" eaLnBrk="0" fontAlgn="base" hangingPunct="0">
              <a:spcBef>
                <a:spcPct val="20000"/>
              </a:spcBef>
              <a:spcAft>
                <a:spcPct val="20000"/>
              </a:spcAft>
              <a:buFont typeface="Wingdings" pitchFamily="2" charset="2"/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fld id="{E991A8BB-B59C-4F95-84CD-C4199F51B4B9}" type="slidenum">
              <a:rPr lang="en-US" altLang="ko-KR" sz="1300">
                <a:solidFill>
                  <a:schemeClr val="tx1"/>
                </a:solidFill>
              </a:rPr>
              <a:pPr eaLnBrk="1" hangingPunct="1"/>
              <a:t>44</a:t>
            </a:fld>
            <a:endParaRPr lang="en-US" altLang="ko-KR" sz="13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768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altLang="ko-KR" b="1" dirty="0"/>
              <a:t>[Step1]</a:t>
            </a:r>
            <a:r>
              <a:rPr lang="ko-KR" altLang="en-US" dirty="0"/>
              <a:t> </a:t>
            </a:r>
            <a:r>
              <a:rPr lang="ko-KR" altLang="en-US" dirty="0" err="1"/>
              <a:t>라벨만들기</a:t>
            </a:r>
            <a:r>
              <a:rPr lang="ko-KR" altLang="en-US" dirty="0"/>
              <a:t> </a:t>
            </a:r>
            <a:br>
              <a:rPr lang="ko-KR" altLang="en-US" dirty="0"/>
            </a:br>
            <a:r>
              <a:rPr lang="ko-KR" altLang="en-US" dirty="0"/>
              <a:t>먼저 라벨에 정보를 기입한다</a:t>
            </a:r>
            <a:r>
              <a:rPr lang="en-US" altLang="ko-KR" dirty="0"/>
              <a:t>. </a:t>
            </a:r>
            <a:r>
              <a:rPr lang="ko-KR" altLang="en-US" dirty="0"/>
              <a:t>정보는 </a:t>
            </a:r>
            <a:r>
              <a:rPr lang="en-US" altLang="ko-KR" dirty="0"/>
              <a:t>"</a:t>
            </a:r>
            <a:r>
              <a:rPr lang="ko-KR" altLang="en-US" dirty="0"/>
              <a:t>토론에서의 발언내용</a:t>
            </a:r>
            <a:r>
              <a:rPr lang="en-US" altLang="ko-KR" dirty="0"/>
              <a:t>", "</a:t>
            </a:r>
            <a:r>
              <a:rPr lang="ko-KR" altLang="en-US" dirty="0"/>
              <a:t>자신의 기억을 더듬어서</a:t>
            </a:r>
            <a:r>
              <a:rPr lang="en-US" altLang="ko-KR" dirty="0"/>
              <a:t>", </a:t>
            </a:r>
          </a:p>
          <a:p>
            <a:pPr>
              <a:defRPr/>
            </a:pPr>
            <a:r>
              <a:rPr lang="en-US" altLang="ko-KR" dirty="0"/>
              <a:t>"</a:t>
            </a:r>
            <a:r>
              <a:rPr lang="ko-KR" altLang="en-US" dirty="0"/>
              <a:t>별도로 모은 내용</a:t>
            </a:r>
            <a:r>
              <a:rPr lang="en-US" altLang="ko-KR" dirty="0"/>
              <a:t>"</a:t>
            </a:r>
            <a:r>
              <a:rPr lang="ko-KR" altLang="en-US" dirty="0"/>
              <a:t>등 여러 가지 내용을 생각해 볼 수 있다</a:t>
            </a:r>
            <a:r>
              <a:rPr lang="en-US" altLang="ko-KR" dirty="0"/>
              <a:t>. </a:t>
            </a:r>
            <a:r>
              <a:rPr lang="ko-KR" altLang="en-US" dirty="0"/>
              <a:t>이것을 자신에게 호소하는 것 같은 표현으로 쓴다</a:t>
            </a:r>
            <a:r>
              <a:rPr lang="en-US" altLang="ko-KR" dirty="0"/>
              <a:t>. </a:t>
            </a:r>
          </a:p>
          <a:p>
            <a:pPr>
              <a:defRPr/>
            </a:pPr>
            <a:br>
              <a:rPr lang="en-US" altLang="ko-KR" dirty="0"/>
            </a:br>
            <a:r>
              <a:rPr lang="en-US" altLang="ko-KR" b="1" dirty="0"/>
              <a:t>[Step2]</a:t>
            </a:r>
            <a:r>
              <a:rPr lang="ko-KR" altLang="en-US" dirty="0"/>
              <a:t> 라벨 펼쳐 놓기 </a:t>
            </a:r>
            <a:br>
              <a:rPr lang="ko-KR" altLang="en-US" dirty="0"/>
            </a:br>
            <a:r>
              <a:rPr lang="ko-KR" altLang="en-US" dirty="0"/>
              <a:t>정보를 기입한 라벨을 테이블 위에 펼쳐 놓는다</a:t>
            </a:r>
            <a:r>
              <a:rPr lang="en-US" altLang="ko-KR" dirty="0"/>
              <a:t>. </a:t>
            </a:r>
            <a:r>
              <a:rPr lang="ko-KR" altLang="en-US" dirty="0"/>
              <a:t>이런 상태로는 정보의 홍수</a:t>
            </a:r>
            <a:r>
              <a:rPr lang="en-US" altLang="ko-KR" dirty="0"/>
              <a:t>, </a:t>
            </a:r>
            <a:r>
              <a:rPr lang="ko-KR" altLang="en-US" dirty="0"/>
              <a:t>한마디로 혼돈의 상태가 된다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b="1" dirty="0"/>
              <a:t>[Step3]</a:t>
            </a:r>
            <a:r>
              <a:rPr lang="ko-KR" altLang="en-US" dirty="0"/>
              <a:t> </a:t>
            </a:r>
            <a:r>
              <a:rPr lang="ko-KR" altLang="en-US" dirty="0" err="1"/>
              <a:t>小그룹화</a:t>
            </a:r>
            <a:r>
              <a:rPr lang="ko-KR" altLang="en-US" dirty="0"/>
              <a:t> </a:t>
            </a:r>
            <a:br>
              <a:rPr lang="ko-KR" altLang="en-US" dirty="0"/>
            </a:br>
            <a:r>
              <a:rPr lang="ko-KR" altLang="en-US" dirty="0"/>
              <a:t>라벨을 수회에 걸쳐 진지하게 읽기를 반복한다</a:t>
            </a:r>
            <a:r>
              <a:rPr lang="en-US" altLang="ko-KR" dirty="0"/>
              <a:t>. 3</a:t>
            </a:r>
            <a:r>
              <a:rPr lang="ko-KR" altLang="en-US" dirty="0"/>
              <a:t>회 정도 읽은 후부터 </a:t>
            </a:r>
            <a:r>
              <a:rPr lang="en-US" altLang="ko-KR" dirty="0"/>
              <a:t>"</a:t>
            </a:r>
            <a:r>
              <a:rPr lang="ko-KR" altLang="en-US" dirty="0"/>
              <a:t>어필하는 내용이 비슷하다</a:t>
            </a:r>
            <a:r>
              <a:rPr lang="en-US" altLang="ko-KR" dirty="0"/>
              <a:t>"</a:t>
            </a:r>
            <a:r>
              <a:rPr lang="ko-KR" altLang="en-US" dirty="0"/>
              <a:t>라고 느껴지는 라벨을 겹쳐 놓는다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ko-KR" altLang="en-US" dirty="0"/>
              <a:t>이렇게 유사성이 있는 정보들끼리 </a:t>
            </a:r>
            <a:r>
              <a:rPr lang="ko-KR" altLang="en-US" dirty="0" err="1"/>
              <a:t>소그룹화해</a:t>
            </a:r>
            <a:r>
              <a:rPr lang="ko-KR" altLang="en-US" dirty="0"/>
              <a:t> 나간다</a:t>
            </a:r>
            <a:r>
              <a:rPr lang="en-US" altLang="ko-KR" dirty="0"/>
              <a:t>. </a:t>
            </a:r>
            <a:r>
              <a:rPr lang="ko-KR" altLang="en-US" dirty="0"/>
              <a:t>이때 어느 쪽에도 속하지 않는 라벨이 나타나게 되나 그대로 둔다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 err="1"/>
              <a:t>소그룹화한</a:t>
            </a:r>
            <a:r>
              <a:rPr lang="ko-KR" altLang="en-US" dirty="0"/>
              <a:t> 라벨을 종합해 그룹별로 공통되는 사항</a:t>
            </a:r>
            <a:r>
              <a:rPr lang="en-US" altLang="ko-KR" dirty="0"/>
              <a:t>(</a:t>
            </a:r>
            <a:r>
              <a:rPr lang="ko-KR" altLang="en-US" dirty="0"/>
              <a:t>표찰</a:t>
            </a:r>
            <a:r>
              <a:rPr lang="en-US" altLang="ko-KR" dirty="0"/>
              <a:t>)</a:t>
            </a:r>
            <a:r>
              <a:rPr lang="ko-KR" altLang="en-US" dirty="0"/>
              <a:t>을 써 나간다</a:t>
            </a:r>
            <a:r>
              <a:rPr lang="en-US" altLang="ko-KR" dirty="0"/>
              <a:t>. </a:t>
            </a:r>
            <a:r>
              <a:rPr lang="ko-KR" altLang="en-US" dirty="0"/>
              <a:t>실제로는 이러한 </a:t>
            </a:r>
            <a:r>
              <a:rPr lang="ko-KR" altLang="en-US" dirty="0" err="1"/>
              <a:t>표찰만들기가</a:t>
            </a:r>
            <a:r>
              <a:rPr lang="ko-KR" altLang="en-US" dirty="0"/>
              <a:t> 무척 어렵다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ko-KR" altLang="en-US" dirty="0"/>
              <a:t>먼저 ①라벨 세트를 한번 더 읽어 본다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en-US" altLang="ko-KR" dirty="0"/>
              <a:t>②</a:t>
            </a:r>
            <a:r>
              <a:rPr lang="ko-KR" altLang="en-US" dirty="0"/>
              <a:t>복수의 라벨 세트가 나타내고 있는 단어를 별도의 용지에 메모한다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en-US" altLang="ko-KR" dirty="0"/>
              <a:t>③</a:t>
            </a:r>
            <a:r>
              <a:rPr lang="ko-KR" altLang="en-US" dirty="0"/>
              <a:t>라벨을 반복해 읽으면서 점검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④이외에 나타내고 있는 단어가 없는가를 생각해보고 모두 메모한다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en-US" altLang="ko-KR" dirty="0"/>
              <a:t>⑤</a:t>
            </a:r>
            <a:r>
              <a:rPr lang="ko-KR" altLang="en-US" dirty="0"/>
              <a:t>메모를 서로 </a:t>
            </a:r>
            <a:r>
              <a:rPr lang="ko-KR" altLang="en-US" dirty="0" err="1"/>
              <a:t>연결지어</a:t>
            </a:r>
            <a:r>
              <a:rPr lang="ko-KR" altLang="en-US" dirty="0"/>
              <a:t> 단문을 만든다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en-US" altLang="ko-KR" dirty="0"/>
              <a:t>⑥</a:t>
            </a:r>
            <a:r>
              <a:rPr lang="ko-KR" altLang="en-US" dirty="0"/>
              <a:t>마지막으로 단문을 첨삭한다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ko-KR" altLang="en-US" dirty="0"/>
              <a:t>이런 순서로 작업하여 표찰을 만든다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표찰을 제일 위에 두고 클립이나 </a:t>
            </a:r>
            <a:r>
              <a:rPr lang="ko-KR" altLang="en-US" dirty="0" err="1"/>
              <a:t>고무밴드등으로</a:t>
            </a:r>
            <a:r>
              <a:rPr lang="ko-KR" altLang="en-US" dirty="0"/>
              <a:t> 묶어둔다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아이디어는 규칙적으로 나오지는 않는다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b="1" dirty="0"/>
              <a:t>[STEP4]</a:t>
            </a:r>
            <a:r>
              <a:rPr lang="ko-KR" altLang="en-US" dirty="0"/>
              <a:t> </a:t>
            </a:r>
            <a:r>
              <a:rPr lang="ko-KR" altLang="en-US" dirty="0" err="1"/>
              <a:t>中그룹화</a:t>
            </a:r>
            <a:r>
              <a:rPr lang="ko-KR" altLang="en-US" dirty="0"/>
              <a:t> </a:t>
            </a:r>
            <a:br>
              <a:rPr lang="ko-KR" altLang="en-US" dirty="0"/>
            </a:br>
            <a:r>
              <a:rPr lang="ko-KR" altLang="en-US" dirty="0" err="1"/>
              <a:t>소그룹의</a:t>
            </a:r>
            <a:r>
              <a:rPr lang="ko-KR" altLang="en-US" dirty="0"/>
              <a:t> 표찰</a:t>
            </a:r>
            <a:r>
              <a:rPr lang="en-US" altLang="ko-KR" dirty="0"/>
              <a:t>, </a:t>
            </a:r>
            <a:r>
              <a:rPr lang="ko-KR" altLang="en-US" dirty="0"/>
              <a:t>홀로 남은 라벨을 반복해서 읽어보고 </a:t>
            </a:r>
            <a:r>
              <a:rPr lang="ko-KR" altLang="en-US" dirty="0" err="1"/>
              <a:t>중그룹을</a:t>
            </a:r>
            <a:r>
              <a:rPr lang="ko-KR" altLang="en-US" dirty="0"/>
              <a:t> 만든다</a:t>
            </a:r>
            <a:r>
              <a:rPr lang="en-US" altLang="ko-KR" dirty="0"/>
              <a:t>. </a:t>
            </a:r>
            <a:r>
              <a:rPr lang="ko-KR" altLang="en-US" dirty="0"/>
              <a:t>작업은 </a:t>
            </a:r>
            <a:r>
              <a:rPr lang="en-US" altLang="ko-KR" dirty="0"/>
              <a:t>STEP3</a:t>
            </a:r>
            <a:r>
              <a:rPr lang="ko-KR" altLang="en-US" dirty="0"/>
              <a:t>과 동일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>
              <a:defRPr/>
            </a:pPr>
            <a:r>
              <a:rPr lang="en-US" altLang="ko-KR" b="1" dirty="0"/>
              <a:t>[STEP5]</a:t>
            </a:r>
            <a:r>
              <a:rPr lang="ko-KR" altLang="en-US" dirty="0"/>
              <a:t> </a:t>
            </a:r>
            <a:r>
              <a:rPr lang="ko-KR" altLang="en-US" dirty="0" err="1"/>
              <a:t>大그룹화</a:t>
            </a:r>
            <a:r>
              <a:rPr lang="ko-KR" altLang="en-US" dirty="0"/>
              <a:t> </a:t>
            </a:r>
            <a:br>
              <a:rPr lang="ko-KR" altLang="en-US" dirty="0"/>
            </a:br>
            <a:r>
              <a:rPr lang="en-US" altLang="ko-KR" dirty="0"/>
              <a:t>STEP3</a:t>
            </a:r>
            <a:r>
              <a:rPr lang="ko-KR" altLang="en-US" dirty="0"/>
              <a:t>과 동일한 방법으로 작업</a:t>
            </a:r>
            <a:r>
              <a:rPr lang="en-US" altLang="ko-KR" dirty="0"/>
              <a:t>. </a:t>
            </a:r>
            <a:r>
              <a:rPr lang="ko-KR" altLang="en-US" dirty="0"/>
              <a:t>라벨 세트가 </a:t>
            </a:r>
            <a:r>
              <a:rPr lang="en-US" altLang="ko-KR" dirty="0"/>
              <a:t>10</a:t>
            </a:r>
            <a:r>
              <a:rPr lang="ko-KR" altLang="en-US" dirty="0" err="1"/>
              <a:t>여개</a:t>
            </a:r>
            <a:r>
              <a:rPr lang="ko-KR" altLang="en-US" dirty="0"/>
              <a:t> 될 때까지 반복한다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b="1" dirty="0"/>
              <a:t>[STEP6]</a:t>
            </a:r>
            <a:r>
              <a:rPr lang="ko-KR" altLang="en-US" dirty="0"/>
              <a:t> 圖解化 </a:t>
            </a:r>
            <a:br>
              <a:rPr lang="ko-KR" altLang="en-US" dirty="0"/>
            </a:br>
            <a:r>
              <a:rPr lang="ko-KR" altLang="en-US" dirty="0" err="1"/>
              <a:t>대그룹</a:t>
            </a:r>
            <a:r>
              <a:rPr lang="en-US" altLang="ko-KR" dirty="0"/>
              <a:t>, </a:t>
            </a:r>
            <a:r>
              <a:rPr lang="ko-KR" altLang="en-US" dirty="0" err="1"/>
              <a:t>중그룹</a:t>
            </a:r>
            <a:r>
              <a:rPr lang="en-US" altLang="ko-KR" dirty="0"/>
              <a:t>, </a:t>
            </a:r>
            <a:r>
              <a:rPr lang="ko-KR" altLang="en-US" dirty="0" err="1"/>
              <a:t>소그룹의</a:t>
            </a:r>
            <a:r>
              <a:rPr lang="ko-KR" altLang="en-US" dirty="0"/>
              <a:t> 순으로 우선 순위를 두고 라벨의 의미관계를 도해화한다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1</a:t>
            </a:r>
            <a:r>
              <a:rPr lang="ko-KR" altLang="en-US" dirty="0"/>
              <a:t>장의 큰 종이에 라벨을 붙이고 그룹별로 테두리를 만든다</a:t>
            </a:r>
            <a:r>
              <a:rPr lang="en-US" altLang="ko-KR" dirty="0"/>
              <a:t>. </a:t>
            </a:r>
            <a:r>
              <a:rPr lang="ko-KR" altLang="en-US" dirty="0"/>
              <a:t>라벨이나 그룹에 원인</a:t>
            </a:r>
            <a:r>
              <a:rPr lang="en-US" altLang="ko-KR" dirty="0"/>
              <a:t>/</a:t>
            </a:r>
            <a:r>
              <a:rPr lang="ko-KR" altLang="en-US" dirty="0"/>
              <a:t>결과의 관계가 있으면 </a:t>
            </a:r>
            <a:r>
              <a:rPr lang="en-US" altLang="ko-KR" dirty="0"/>
              <a:t>-&gt;, </a:t>
            </a:r>
          </a:p>
          <a:p>
            <a:pPr>
              <a:defRPr/>
            </a:pPr>
            <a:r>
              <a:rPr lang="ko-KR" altLang="en-US" dirty="0"/>
              <a:t>서로 영향을 미치고 있는 경우에는 </a:t>
            </a:r>
            <a:r>
              <a:rPr lang="en-US" altLang="ko-KR" dirty="0"/>
              <a:t>&lt;--&gt; </a:t>
            </a:r>
            <a:r>
              <a:rPr lang="ko-KR" altLang="en-US" dirty="0"/>
              <a:t>로 관계를 표시한다</a:t>
            </a:r>
            <a:r>
              <a:rPr lang="en-US" altLang="ko-KR" dirty="0"/>
              <a:t>. </a:t>
            </a:r>
            <a:r>
              <a:rPr lang="ko-KR" altLang="en-US" dirty="0"/>
              <a:t>도해화 결과를 토대로 문장화 한다</a:t>
            </a:r>
            <a:r>
              <a:rPr lang="en-US" altLang="ko-KR" dirty="0"/>
              <a:t>. </a:t>
            </a: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1pPr>
            <a:lvl2pPr marL="776489" indent="-298650" eaLnBrk="0" hangingPunct="0"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2pPr>
            <a:lvl3pPr marL="1194600" indent="-238920" eaLnBrk="0" hangingPunct="0"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3pPr>
            <a:lvl4pPr marL="1672440" indent="-238920" eaLnBrk="0" hangingPunct="0"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4pPr>
            <a:lvl5pPr marL="2150280" indent="-238920" eaLnBrk="0" hangingPunct="0"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5pPr>
            <a:lvl6pPr marL="2628119" indent="-238920" algn="just" eaLnBrk="0" fontAlgn="base" hangingPunct="0">
              <a:spcBef>
                <a:spcPct val="20000"/>
              </a:spcBef>
              <a:spcAft>
                <a:spcPct val="20000"/>
              </a:spcAft>
              <a:buFont typeface="Wingdings" pitchFamily="2" charset="2"/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6pPr>
            <a:lvl7pPr marL="3105959" indent="-238920" algn="just" eaLnBrk="0" fontAlgn="base" hangingPunct="0">
              <a:spcBef>
                <a:spcPct val="20000"/>
              </a:spcBef>
              <a:spcAft>
                <a:spcPct val="20000"/>
              </a:spcAft>
              <a:buFont typeface="Wingdings" pitchFamily="2" charset="2"/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7pPr>
            <a:lvl8pPr marL="3583800" indent="-238920" algn="just" eaLnBrk="0" fontAlgn="base" hangingPunct="0">
              <a:spcBef>
                <a:spcPct val="20000"/>
              </a:spcBef>
              <a:spcAft>
                <a:spcPct val="20000"/>
              </a:spcAft>
              <a:buFont typeface="Wingdings" pitchFamily="2" charset="2"/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8pPr>
            <a:lvl9pPr marL="4061639" indent="-238920" algn="just" eaLnBrk="0" fontAlgn="base" hangingPunct="0">
              <a:spcBef>
                <a:spcPct val="20000"/>
              </a:spcBef>
              <a:spcAft>
                <a:spcPct val="20000"/>
              </a:spcAft>
              <a:buFont typeface="Wingdings" pitchFamily="2" charset="2"/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fld id="{E991A8BB-B59C-4F95-84CD-C4199F51B4B9}" type="slidenum">
              <a:rPr lang="en-US" altLang="ko-KR" sz="1300">
                <a:solidFill>
                  <a:schemeClr val="tx1"/>
                </a:solidFill>
              </a:rPr>
              <a:pPr eaLnBrk="1" hangingPunct="1"/>
              <a:t>45</a:t>
            </a:fld>
            <a:endParaRPr lang="en-US" altLang="ko-KR" sz="13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89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altLang="ko-KR" b="1" dirty="0"/>
              <a:t>[Step1]</a:t>
            </a:r>
            <a:r>
              <a:rPr lang="ko-KR" altLang="en-US" dirty="0"/>
              <a:t> </a:t>
            </a:r>
            <a:r>
              <a:rPr lang="ko-KR" altLang="en-US" dirty="0" err="1"/>
              <a:t>라벨만들기</a:t>
            </a:r>
            <a:r>
              <a:rPr lang="ko-KR" altLang="en-US" dirty="0"/>
              <a:t> </a:t>
            </a:r>
            <a:br>
              <a:rPr lang="ko-KR" altLang="en-US" dirty="0"/>
            </a:br>
            <a:r>
              <a:rPr lang="ko-KR" altLang="en-US" dirty="0"/>
              <a:t>먼저 라벨에 정보를 기입한다</a:t>
            </a:r>
            <a:r>
              <a:rPr lang="en-US" altLang="ko-KR" dirty="0"/>
              <a:t>. </a:t>
            </a:r>
            <a:r>
              <a:rPr lang="ko-KR" altLang="en-US" dirty="0"/>
              <a:t>정보는 </a:t>
            </a:r>
            <a:r>
              <a:rPr lang="en-US" altLang="ko-KR" dirty="0"/>
              <a:t>"</a:t>
            </a:r>
            <a:r>
              <a:rPr lang="ko-KR" altLang="en-US" dirty="0"/>
              <a:t>토론에서의 발언내용</a:t>
            </a:r>
            <a:r>
              <a:rPr lang="en-US" altLang="ko-KR" dirty="0"/>
              <a:t>", "</a:t>
            </a:r>
            <a:r>
              <a:rPr lang="ko-KR" altLang="en-US" dirty="0"/>
              <a:t>자신의 기억을 더듬어서</a:t>
            </a:r>
            <a:r>
              <a:rPr lang="en-US" altLang="ko-KR" dirty="0"/>
              <a:t>", </a:t>
            </a:r>
          </a:p>
          <a:p>
            <a:pPr>
              <a:defRPr/>
            </a:pPr>
            <a:r>
              <a:rPr lang="en-US" altLang="ko-KR" dirty="0"/>
              <a:t>"</a:t>
            </a:r>
            <a:r>
              <a:rPr lang="ko-KR" altLang="en-US" dirty="0"/>
              <a:t>별도로 모은 내용</a:t>
            </a:r>
            <a:r>
              <a:rPr lang="en-US" altLang="ko-KR" dirty="0"/>
              <a:t>"</a:t>
            </a:r>
            <a:r>
              <a:rPr lang="ko-KR" altLang="en-US" dirty="0"/>
              <a:t>등 여러 가지 내용을 생각해 볼 수 있다</a:t>
            </a:r>
            <a:r>
              <a:rPr lang="en-US" altLang="ko-KR" dirty="0"/>
              <a:t>. </a:t>
            </a:r>
            <a:r>
              <a:rPr lang="ko-KR" altLang="en-US" dirty="0"/>
              <a:t>이것을 자신에게 호소하는 것 같은 표현으로 쓴다</a:t>
            </a:r>
            <a:r>
              <a:rPr lang="en-US" altLang="ko-KR" dirty="0"/>
              <a:t>. </a:t>
            </a:r>
          </a:p>
          <a:p>
            <a:pPr>
              <a:defRPr/>
            </a:pPr>
            <a:br>
              <a:rPr lang="en-US" altLang="ko-KR" dirty="0"/>
            </a:br>
            <a:r>
              <a:rPr lang="en-US" altLang="ko-KR" b="1" dirty="0"/>
              <a:t>[Step2]</a:t>
            </a:r>
            <a:r>
              <a:rPr lang="ko-KR" altLang="en-US" dirty="0"/>
              <a:t> 라벨 펼쳐 놓기 </a:t>
            </a:r>
            <a:br>
              <a:rPr lang="ko-KR" altLang="en-US" dirty="0"/>
            </a:br>
            <a:r>
              <a:rPr lang="ko-KR" altLang="en-US" dirty="0"/>
              <a:t>정보를 기입한 라벨을 테이블 위에 펼쳐 놓는다</a:t>
            </a:r>
            <a:r>
              <a:rPr lang="en-US" altLang="ko-KR" dirty="0"/>
              <a:t>. </a:t>
            </a:r>
            <a:r>
              <a:rPr lang="ko-KR" altLang="en-US" dirty="0"/>
              <a:t>이런 상태로는 정보의 홍수</a:t>
            </a:r>
            <a:r>
              <a:rPr lang="en-US" altLang="ko-KR" dirty="0"/>
              <a:t>, </a:t>
            </a:r>
            <a:r>
              <a:rPr lang="ko-KR" altLang="en-US" dirty="0"/>
              <a:t>한마디로 혼돈의 상태가 된다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b="1" dirty="0"/>
              <a:t>[Step3]</a:t>
            </a:r>
            <a:r>
              <a:rPr lang="ko-KR" altLang="en-US" dirty="0"/>
              <a:t> </a:t>
            </a:r>
            <a:r>
              <a:rPr lang="ko-KR" altLang="en-US" dirty="0" err="1"/>
              <a:t>小그룹화</a:t>
            </a:r>
            <a:r>
              <a:rPr lang="ko-KR" altLang="en-US" dirty="0"/>
              <a:t> </a:t>
            </a:r>
            <a:br>
              <a:rPr lang="ko-KR" altLang="en-US" dirty="0"/>
            </a:br>
            <a:r>
              <a:rPr lang="ko-KR" altLang="en-US" dirty="0"/>
              <a:t>라벨을 수회에 걸쳐 진지하게 읽기를 반복한다</a:t>
            </a:r>
            <a:r>
              <a:rPr lang="en-US" altLang="ko-KR" dirty="0"/>
              <a:t>. 3</a:t>
            </a:r>
            <a:r>
              <a:rPr lang="ko-KR" altLang="en-US" dirty="0"/>
              <a:t>회 정도 읽은 후부터 </a:t>
            </a:r>
            <a:r>
              <a:rPr lang="en-US" altLang="ko-KR" dirty="0"/>
              <a:t>"</a:t>
            </a:r>
            <a:r>
              <a:rPr lang="ko-KR" altLang="en-US" dirty="0"/>
              <a:t>어필하는 내용이 비슷하다</a:t>
            </a:r>
            <a:r>
              <a:rPr lang="en-US" altLang="ko-KR" dirty="0"/>
              <a:t>"</a:t>
            </a:r>
            <a:r>
              <a:rPr lang="ko-KR" altLang="en-US" dirty="0"/>
              <a:t>라고 느껴지는 라벨을 겹쳐 놓는다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ko-KR" altLang="en-US" dirty="0"/>
              <a:t>이렇게 유사성이 있는 정보들끼리 </a:t>
            </a:r>
            <a:r>
              <a:rPr lang="ko-KR" altLang="en-US" dirty="0" err="1"/>
              <a:t>소그룹화해</a:t>
            </a:r>
            <a:r>
              <a:rPr lang="ko-KR" altLang="en-US" dirty="0"/>
              <a:t> 나간다</a:t>
            </a:r>
            <a:r>
              <a:rPr lang="en-US" altLang="ko-KR" dirty="0"/>
              <a:t>. </a:t>
            </a:r>
            <a:r>
              <a:rPr lang="ko-KR" altLang="en-US" dirty="0"/>
              <a:t>이때 어느 쪽에도 속하지 않는 라벨이 나타나게 되나 그대로 둔다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 err="1"/>
              <a:t>소그룹화한</a:t>
            </a:r>
            <a:r>
              <a:rPr lang="ko-KR" altLang="en-US" dirty="0"/>
              <a:t> 라벨을 종합해 그룹별로 공통되는 사항</a:t>
            </a:r>
            <a:r>
              <a:rPr lang="en-US" altLang="ko-KR" dirty="0"/>
              <a:t>(</a:t>
            </a:r>
            <a:r>
              <a:rPr lang="ko-KR" altLang="en-US" dirty="0"/>
              <a:t>표찰</a:t>
            </a:r>
            <a:r>
              <a:rPr lang="en-US" altLang="ko-KR" dirty="0"/>
              <a:t>)</a:t>
            </a:r>
            <a:r>
              <a:rPr lang="ko-KR" altLang="en-US" dirty="0"/>
              <a:t>을 써 나간다</a:t>
            </a:r>
            <a:r>
              <a:rPr lang="en-US" altLang="ko-KR" dirty="0"/>
              <a:t>. </a:t>
            </a:r>
            <a:r>
              <a:rPr lang="ko-KR" altLang="en-US" dirty="0"/>
              <a:t>실제로는 이러한 </a:t>
            </a:r>
            <a:r>
              <a:rPr lang="ko-KR" altLang="en-US" dirty="0" err="1"/>
              <a:t>표찰만들기가</a:t>
            </a:r>
            <a:r>
              <a:rPr lang="ko-KR" altLang="en-US" dirty="0"/>
              <a:t> 무척 어렵다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ko-KR" altLang="en-US" dirty="0"/>
              <a:t>먼저 ①라벨 세트를 한번 더 읽어 본다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en-US" altLang="ko-KR" dirty="0"/>
              <a:t>②</a:t>
            </a:r>
            <a:r>
              <a:rPr lang="ko-KR" altLang="en-US" dirty="0"/>
              <a:t>복수의 라벨 세트가 나타내고 있는 단어를 별도의 용지에 메모한다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en-US" altLang="ko-KR" dirty="0"/>
              <a:t>③</a:t>
            </a:r>
            <a:r>
              <a:rPr lang="ko-KR" altLang="en-US" dirty="0"/>
              <a:t>라벨을 반복해 읽으면서 점검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④이외에 나타내고 있는 단어가 없는가를 생각해보고 모두 메모한다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en-US" altLang="ko-KR" dirty="0"/>
              <a:t>⑤</a:t>
            </a:r>
            <a:r>
              <a:rPr lang="ko-KR" altLang="en-US" dirty="0"/>
              <a:t>메모를 서로 </a:t>
            </a:r>
            <a:r>
              <a:rPr lang="ko-KR" altLang="en-US" dirty="0" err="1"/>
              <a:t>연결지어</a:t>
            </a:r>
            <a:r>
              <a:rPr lang="ko-KR" altLang="en-US" dirty="0"/>
              <a:t> 단문을 만든다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en-US" altLang="ko-KR" dirty="0"/>
              <a:t>⑥</a:t>
            </a:r>
            <a:r>
              <a:rPr lang="ko-KR" altLang="en-US" dirty="0"/>
              <a:t>마지막으로 단문을 첨삭한다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ko-KR" altLang="en-US" dirty="0"/>
              <a:t>이런 순서로 작업하여 표찰을 만든다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표찰을 제일 위에 두고 클립이나 </a:t>
            </a:r>
            <a:r>
              <a:rPr lang="ko-KR" altLang="en-US" dirty="0" err="1"/>
              <a:t>고무밴드등으로</a:t>
            </a:r>
            <a:r>
              <a:rPr lang="ko-KR" altLang="en-US" dirty="0"/>
              <a:t> 묶어둔다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아이디어는 규칙적으로 나오지는 않는다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b="1" dirty="0"/>
              <a:t>[STEP4]</a:t>
            </a:r>
            <a:r>
              <a:rPr lang="ko-KR" altLang="en-US" dirty="0"/>
              <a:t> </a:t>
            </a:r>
            <a:r>
              <a:rPr lang="ko-KR" altLang="en-US" dirty="0" err="1"/>
              <a:t>中그룹화</a:t>
            </a:r>
            <a:r>
              <a:rPr lang="ko-KR" altLang="en-US" dirty="0"/>
              <a:t> </a:t>
            </a:r>
            <a:br>
              <a:rPr lang="ko-KR" altLang="en-US" dirty="0"/>
            </a:br>
            <a:r>
              <a:rPr lang="ko-KR" altLang="en-US" dirty="0" err="1"/>
              <a:t>소그룹의</a:t>
            </a:r>
            <a:r>
              <a:rPr lang="ko-KR" altLang="en-US" dirty="0"/>
              <a:t> 표찰</a:t>
            </a:r>
            <a:r>
              <a:rPr lang="en-US" altLang="ko-KR" dirty="0"/>
              <a:t>, </a:t>
            </a:r>
            <a:r>
              <a:rPr lang="ko-KR" altLang="en-US" dirty="0"/>
              <a:t>홀로 남은 라벨을 반복해서 읽어보고 </a:t>
            </a:r>
            <a:r>
              <a:rPr lang="ko-KR" altLang="en-US" dirty="0" err="1"/>
              <a:t>중그룹을</a:t>
            </a:r>
            <a:r>
              <a:rPr lang="ko-KR" altLang="en-US" dirty="0"/>
              <a:t> 만든다</a:t>
            </a:r>
            <a:r>
              <a:rPr lang="en-US" altLang="ko-KR" dirty="0"/>
              <a:t>. </a:t>
            </a:r>
            <a:r>
              <a:rPr lang="ko-KR" altLang="en-US" dirty="0"/>
              <a:t>작업은 </a:t>
            </a:r>
            <a:r>
              <a:rPr lang="en-US" altLang="ko-KR" dirty="0"/>
              <a:t>STEP3</a:t>
            </a:r>
            <a:r>
              <a:rPr lang="ko-KR" altLang="en-US" dirty="0"/>
              <a:t>과 동일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>
              <a:defRPr/>
            </a:pPr>
            <a:r>
              <a:rPr lang="en-US" altLang="ko-KR" b="1" dirty="0"/>
              <a:t>[STEP5]</a:t>
            </a:r>
            <a:r>
              <a:rPr lang="ko-KR" altLang="en-US" dirty="0"/>
              <a:t> </a:t>
            </a:r>
            <a:r>
              <a:rPr lang="ko-KR" altLang="en-US" dirty="0" err="1"/>
              <a:t>大그룹화</a:t>
            </a:r>
            <a:r>
              <a:rPr lang="ko-KR" altLang="en-US" dirty="0"/>
              <a:t> </a:t>
            </a:r>
            <a:br>
              <a:rPr lang="ko-KR" altLang="en-US" dirty="0"/>
            </a:br>
            <a:r>
              <a:rPr lang="en-US" altLang="ko-KR" dirty="0"/>
              <a:t>STEP3</a:t>
            </a:r>
            <a:r>
              <a:rPr lang="ko-KR" altLang="en-US" dirty="0"/>
              <a:t>과 동일한 방법으로 작업</a:t>
            </a:r>
            <a:r>
              <a:rPr lang="en-US" altLang="ko-KR" dirty="0"/>
              <a:t>. </a:t>
            </a:r>
            <a:r>
              <a:rPr lang="ko-KR" altLang="en-US" dirty="0"/>
              <a:t>라벨 세트가 </a:t>
            </a:r>
            <a:r>
              <a:rPr lang="en-US" altLang="ko-KR" dirty="0"/>
              <a:t>10</a:t>
            </a:r>
            <a:r>
              <a:rPr lang="ko-KR" altLang="en-US" dirty="0" err="1"/>
              <a:t>여개</a:t>
            </a:r>
            <a:r>
              <a:rPr lang="ko-KR" altLang="en-US" dirty="0"/>
              <a:t> 될 때까지 반복한다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b="1" dirty="0"/>
              <a:t>[STEP6]</a:t>
            </a:r>
            <a:r>
              <a:rPr lang="ko-KR" altLang="en-US" dirty="0"/>
              <a:t> 圖解化 </a:t>
            </a:r>
            <a:br>
              <a:rPr lang="ko-KR" altLang="en-US" dirty="0"/>
            </a:br>
            <a:r>
              <a:rPr lang="ko-KR" altLang="en-US" dirty="0" err="1"/>
              <a:t>대그룹</a:t>
            </a:r>
            <a:r>
              <a:rPr lang="en-US" altLang="ko-KR" dirty="0"/>
              <a:t>, </a:t>
            </a:r>
            <a:r>
              <a:rPr lang="ko-KR" altLang="en-US" dirty="0" err="1"/>
              <a:t>중그룹</a:t>
            </a:r>
            <a:r>
              <a:rPr lang="en-US" altLang="ko-KR" dirty="0"/>
              <a:t>, </a:t>
            </a:r>
            <a:r>
              <a:rPr lang="ko-KR" altLang="en-US" dirty="0" err="1"/>
              <a:t>소그룹의</a:t>
            </a:r>
            <a:r>
              <a:rPr lang="ko-KR" altLang="en-US" dirty="0"/>
              <a:t> 순으로 우선 순위를 두고 라벨의 의미관계를 도해화한다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1</a:t>
            </a:r>
            <a:r>
              <a:rPr lang="ko-KR" altLang="en-US" dirty="0"/>
              <a:t>장의 큰 종이에 라벨을 붙이고 그룹별로 테두리를 만든다</a:t>
            </a:r>
            <a:r>
              <a:rPr lang="en-US" altLang="ko-KR" dirty="0"/>
              <a:t>. </a:t>
            </a:r>
            <a:r>
              <a:rPr lang="ko-KR" altLang="en-US" dirty="0"/>
              <a:t>라벨이나 그룹에 원인</a:t>
            </a:r>
            <a:r>
              <a:rPr lang="en-US" altLang="ko-KR" dirty="0"/>
              <a:t>/</a:t>
            </a:r>
            <a:r>
              <a:rPr lang="ko-KR" altLang="en-US" dirty="0"/>
              <a:t>결과의 관계가 있으면 </a:t>
            </a:r>
            <a:r>
              <a:rPr lang="en-US" altLang="ko-KR" dirty="0"/>
              <a:t>-&gt;, </a:t>
            </a:r>
          </a:p>
          <a:p>
            <a:pPr>
              <a:defRPr/>
            </a:pPr>
            <a:r>
              <a:rPr lang="ko-KR" altLang="en-US" dirty="0"/>
              <a:t>서로 영향을 미치고 있는 경우에는 </a:t>
            </a:r>
            <a:r>
              <a:rPr lang="en-US" altLang="ko-KR" dirty="0"/>
              <a:t>&lt;--&gt; </a:t>
            </a:r>
            <a:r>
              <a:rPr lang="ko-KR" altLang="en-US" dirty="0"/>
              <a:t>로 관계를 표시한다</a:t>
            </a:r>
            <a:r>
              <a:rPr lang="en-US" altLang="ko-KR" dirty="0"/>
              <a:t>. </a:t>
            </a:r>
            <a:r>
              <a:rPr lang="ko-KR" altLang="en-US" dirty="0"/>
              <a:t>도해화 결과를 토대로 문장화 한다</a:t>
            </a:r>
            <a:r>
              <a:rPr lang="en-US" altLang="ko-KR" dirty="0"/>
              <a:t>. </a:t>
            </a: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1pPr>
            <a:lvl2pPr marL="776489" indent="-298650" eaLnBrk="0" hangingPunct="0"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2pPr>
            <a:lvl3pPr marL="1194600" indent="-238920" eaLnBrk="0" hangingPunct="0"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3pPr>
            <a:lvl4pPr marL="1672440" indent="-238920" eaLnBrk="0" hangingPunct="0"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4pPr>
            <a:lvl5pPr marL="2150280" indent="-238920" eaLnBrk="0" hangingPunct="0"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5pPr>
            <a:lvl6pPr marL="2628119" indent="-238920" algn="just" eaLnBrk="0" fontAlgn="base" hangingPunct="0">
              <a:spcBef>
                <a:spcPct val="20000"/>
              </a:spcBef>
              <a:spcAft>
                <a:spcPct val="20000"/>
              </a:spcAft>
              <a:buFont typeface="Wingdings" pitchFamily="2" charset="2"/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6pPr>
            <a:lvl7pPr marL="3105959" indent="-238920" algn="just" eaLnBrk="0" fontAlgn="base" hangingPunct="0">
              <a:spcBef>
                <a:spcPct val="20000"/>
              </a:spcBef>
              <a:spcAft>
                <a:spcPct val="20000"/>
              </a:spcAft>
              <a:buFont typeface="Wingdings" pitchFamily="2" charset="2"/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7pPr>
            <a:lvl8pPr marL="3583800" indent="-238920" algn="just" eaLnBrk="0" fontAlgn="base" hangingPunct="0">
              <a:spcBef>
                <a:spcPct val="20000"/>
              </a:spcBef>
              <a:spcAft>
                <a:spcPct val="20000"/>
              </a:spcAft>
              <a:buFont typeface="Wingdings" pitchFamily="2" charset="2"/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8pPr>
            <a:lvl9pPr marL="4061639" indent="-238920" algn="just" eaLnBrk="0" fontAlgn="base" hangingPunct="0">
              <a:spcBef>
                <a:spcPct val="20000"/>
              </a:spcBef>
              <a:spcAft>
                <a:spcPct val="20000"/>
              </a:spcAft>
              <a:buFont typeface="Wingdings" pitchFamily="2" charset="2"/>
              <a:defRPr kumimoji="1" sz="2100">
                <a:solidFill>
                  <a:schemeClr val="accent2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fld id="{E991A8BB-B59C-4F95-84CD-C4199F51B4B9}" type="slidenum">
              <a:rPr lang="en-US" altLang="ko-KR" sz="1300">
                <a:solidFill>
                  <a:schemeClr val="tx1"/>
                </a:solidFill>
              </a:rPr>
              <a:pPr eaLnBrk="1" hangingPunct="1"/>
              <a:t>48</a:t>
            </a:fld>
            <a:endParaRPr lang="en-US" altLang="ko-KR" sz="13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648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725" y="4106382"/>
            <a:ext cx="12184615" cy="2751618"/>
          </a:xfrm>
          <a:prstGeom prst="rect">
            <a:avLst/>
          </a:prstGeom>
        </p:spPr>
      </p:pic>
      <p:pic>
        <p:nvPicPr>
          <p:cNvPr id="9" name="Picture 2" descr="https://attachment.namu.wiki/%EA%B2%BD%EB%B6%81%EB%8C%80%ED%95%99%EA%B5%90__knu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188840"/>
            <a:ext cx="2215385" cy="18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0" y="2204864"/>
            <a:ext cx="12192000" cy="1228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31" b="1" dirty="0"/>
              <a:t>기초창의공학설계</a:t>
            </a:r>
            <a:endParaRPr lang="en-US" altLang="ko-KR" sz="2954" dirty="0"/>
          </a:p>
          <a:p>
            <a:pPr algn="ctr"/>
            <a:r>
              <a:rPr lang="ko-KR" altLang="en-US" sz="2954" baseline="0" dirty="0"/>
              <a:t>교수 </a:t>
            </a:r>
            <a:r>
              <a:rPr lang="en-US" altLang="ko-KR" sz="2954" baseline="0" dirty="0"/>
              <a:t>: </a:t>
            </a:r>
            <a:r>
              <a:rPr lang="ko-KR" altLang="en-US" sz="2954" baseline="0" dirty="0"/>
              <a:t>정원일</a:t>
            </a:r>
            <a:endParaRPr lang="ko-KR" altLang="en-US" sz="2954" dirty="0"/>
          </a:p>
        </p:txBody>
      </p:sp>
    </p:spTree>
    <p:extLst>
      <p:ext uri="{BB962C8B-B14F-4D97-AF65-F5344CB8AC3E}">
        <p14:creationId xmlns:p14="http://schemas.microsoft.com/office/powerpoint/2010/main" val="3509864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567844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>
            <a:lvl1pPr algn="ctr">
              <a:defRPr sz="28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en-US" altLang="ko-KR" dirty="0"/>
              <a:t>WORKBOOK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3479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725" y="4106382"/>
            <a:ext cx="12184615" cy="2751618"/>
          </a:xfrm>
          <a:prstGeom prst="rect">
            <a:avLst/>
          </a:prstGeom>
        </p:spPr>
      </p:pic>
      <p:pic>
        <p:nvPicPr>
          <p:cNvPr id="9" name="Picture 2" descr="https://attachment.namu.wiki/%EA%B2%BD%EB%B6%81%EB%8C%80%ED%95%99%EA%B5%90__knu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19936" y="260648"/>
            <a:ext cx="1815011" cy="181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0" y="2204864"/>
            <a:ext cx="1219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prstClr val="black"/>
                </a:solidFill>
              </a:rPr>
              <a:t>기초창의공학설계</a:t>
            </a:r>
            <a:endParaRPr lang="en-US" altLang="ko-KR" sz="3200" dirty="0">
              <a:solidFill>
                <a:prstClr val="black"/>
              </a:solidFill>
            </a:endParaRPr>
          </a:p>
          <a:p>
            <a:pPr algn="ctr"/>
            <a:endParaRPr lang="en-US" altLang="ko-KR" sz="3200" dirty="0">
              <a:solidFill>
                <a:prstClr val="black"/>
              </a:solidFill>
            </a:endParaRPr>
          </a:p>
          <a:p>
            <a:pPr algn="ctr"/>
            <a:r>
              <a:rPr lang="ko-KR" altLang="en-US" sz="3200" dirty="0">
                <a:solidFill>
                  <a:prstClr val="black"/>
                </a:solidFill>
              </a:rPr>
              <a:t>교수 </a:t>
            </a:r>
            <a:r>
              <a:rPr lang="en-US" altLang="ko-KR" sz="3200" dirty="0">
                <a:solidFill>
                  <a:prstClr val="black"/>
                </a:solidFill>
              </a:rPr>
              <a:t>: </a:t>
            </a:r>
            <a:r>
              <a:rPr lang="ko-KR" altLang="en-US" sz="3200" dirty="0">
                <a:solidFill>
                  <a:prstClr val="black"/>
                </a:solidFill>
              </a:rPr>
              <a:t>정원일</a:t>
            </a:r>
          </a:p>
        </p:txBody>
      </p:sp>
    </p:spTree>
    <p:extLst>
      <p:ext uri="{BB962C8B-B14F-4D97-AF65-F5344CB8AC3E}">
        <p14:creationId xmlns:p14="http://schemas.microsoft.com/office/powerpoint/2010/main" val="1690927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PedaWooWoo – professional development | pedagoo.or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232" y="1700808"/>
            <a:ext cx="4677768" cy="3307328"/>
          </a:xfrm>
          <a:prstGeom prst="rect">
            <a:avLst/>
          </a:prstGeom>
        </p:spPr>
      </p:pic>
      <p:pic>
        <p:nvPicPr>
          <p:cNvPr id="10" name="그림 9" descr="경북대학교"/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260648"/>
            <a:ext cx="2232248" cy="2088232"/>
          </a:xfrm>
          <a:prstGeom prst="rect">
            <a:avLst/>
          </a:prstGeom>
        </p:spPr>
      </p:pic>
      <p:pic>
        <p:nvPicPr>
          <p:cNvPr id="3" name="그림 2" descr="تفكير - ويكيبيديا، الموسوعة الحرة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00" y="0"/>
            <a:ext cx="4680000" cy="3120000"/>
          </a:xfrm>
          <a:prstGeom prst="rect">
            <a:avLst/>
          </a:prstGeom>
        </p:spPr>
      </p:pic>
      <p:pic>
        <p:nvPicPr>
          <p:cNvPr id="4" name="그림 3" descr="경북대학교 - 우만위키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00" y="3735595"/>
            <a:ext cx="4680000" cy="312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56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638183" y="2721115"/>
            <a:ext cx="915635" cy="849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125444">
              <a:defRPr/>
            </a:pPr>
            <a:r>
              <a:rPr lang="en-US" altLang="ko-KR" sz="4923" b="1" dirty="0">
                <a:solidFill>
                  <a:prstClr val="white"/>
                </a:solidFill>
              </a:rPr>
              <a:t>01</a:t>
            </a:r>
            <a:endParaRPr lang="ko-KR" altLang="en-US" sz="3077" b="1" dirty="0">
              <a:solidFill>
                <a:prstClr val="white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ctr">
            <a:normAutofit/>
          </a:bodyPr>
          <a:lstStyle>
            <a:lvl1pPr algn="ctr">
              <a:defRPr sz="4000" b="1" cap="all"/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834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638183" y="2721115"/>
            <a:ext cx="915635" cy="849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125444">
              <a:defRPr/>
            </a:pPr>
            <a:r>
              <a:rPr lang="en-US" altLang="ko-KR" sz="4923" b="1" dirty="0">
                <a:solidFill>
                  <a:prstClr val="white"/>
                </a:solidFill>
              </a:rPr>
              <a:t>02</a:t>
            </a:r>
            <a:endParaRPr lang="ko-KR" altLang="en-US" sz="3077" b="1" dirty="0">
              <a:solidFill>
                <a:prstClr val="white"/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ctr">
            <a:normAutofit/>
          </a:bodyPr>
          <a:lstStyle>
            <a:lvl1pPr algn="ctr">
              <a:defRPr sz="4800" b="1" cap="all"/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1949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File:Clapboard.svg - Wikimedia Common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240" y="116632"/>
            <a:ext cx="8440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85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그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ngineering designì ëí ì´ë¯¸ì§ ê²ìê²°ê³¼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33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 userDrawn="1"/>
        </p:nvSpPr>
        <p:spPr>
          <a:xfrm>
            <a:off x="191344" y="188640"/>
            <a:ext cx="4968552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prstClr val="white"/>
                </a:solidFill>
              </a:rPr>
              <a:t>STUDY ISSUES  PPT </a:t>
            </a:r>
            <a:r>
              <a:rPr lang="ko-KR" altLang="en-US" sz="2400" b="1" dirty="0">
                <a:solidFill>
                  <a:prstClr val="white"/>
                </a:solidFill>
              </a:rPr>
              <a:t>사용하기</a:t>
            </a:r>
          </a:p>
        </p:txBody>
      </p:sp>
      <p:sp>
        <p:nvSpPr>
          <p:cNvPr id="6" name="모서리가 둥근 직사각형 5"/>
          <p:cNvSpPr/>
          <p:nvPr userDrawn="1"/>
        </p:nvSpPr>
        <p:spPr>
          <a:xfrm>
            <a:off x="3215680" y="5445224"/>
            <a:ext cx="5112568" cy="12961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FFFF00"/>
                </a:solidFill>
              </a:rPr>
              <a:t>Study Issues</a:t>
            </a:r>
            <a:br>
              <a:rPr lang="en-US" altLang="ko-KR" sz="3600" b="1" dirty="0">
                <a:solidFill>
                  <a:srgbClr val="FFFF00"/>
                </a:solidFill>
              </a:rPr>
            </a:br>
            <a:br>
              <a:rPr lang="en-US" altLang="ko-KR" sz="2400" dirty="0">
                <a:solidFill>
                  <a:prstClr val="white"/>
                </a:solidFill>
              </a:rPr>
            </a:br>
            <a:r>
              <a:rPr lang="ko-KR" altLang="en-US" sz="2400" dirty="0">
                <a:solidFill>
                  <a:prstClr val="white"/>
                </a:solidFill>
              </a:rPr>
              <a:t>정 원일 교수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900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2_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3352" y="1"/>
            <a:ext cx="11737304" cy="764704"/>
          </a:xfrm>
        </p:spPr>
        <p:txBody>
          <a:bodyPr>
            <a:noAutofit/>
          </a:bodyPr>
          <a:lstStyle>
            <a:lvl1pPr algn="l">
              <a:defRPr sz="3600" b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504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427-D202-4537-8A0A-FA71426B2FA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70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8B5681-5875-49E0-BD47-F55C87D86D1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6481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12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0" y="3028"/>
            <a:ext cx="12192000" cy="681430"/>
          </a:xfrm>
          <a:solidFill>
            <a:srgbClr val="FFC000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noAutofit/>
          </a:bodyPr>
          <a:lstStyle>
            <a:lvl1pPr>
              <a:defRPr sz="3446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81726" y="1423318"/>
            <a:ext cx="10972800" cy="4525963"/>
          </a:xfrm>
          <a:ln w="3175">
            <a:noFill/>
          </a:ln>
        </p:spPr>
        <p:txBody>
          <a:bodyPr>
            <a:normAutofit/>
          </a:bodyPr>
          <a:lstStyle>
            <a:lvl1pPr marL="422041" indent="-422041">
              <a:buFont typeface="Wingdings" panose="05000000000000000000" pitchFamily="2" charset="2"/>
              <a:buChar char="v"/>
              <a:defRPr sz="2954">
                <a:ln w="6350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>
              <a:defRPr sz="2462">
                <a:ln w="6350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>
              <a:defRPr sz="2215">
                <a:ln w="6350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>
              <a:defRPr sz="1969">
                <a:ln w="6350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>
              <a:defRPr sz="1969">
                <a:ln w="6350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5" name="Picture 4" descr="C:\Users\SEC\AppData\Local\Microsoft\Windows\INetCache\IE\ENRSB38B\passe-compose-ou-imparfait-grammaire-bdf-19[1]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0836" y="764704"/>
            <a:ext cx="1079782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710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main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03646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6" descr="내지1.png"/>
          <p:cNvPicPr>
            <a:picLocks noChangeAspect="1"/>
          </p:cNvPicPr>
          <p:nvPr userDrawn="1"/>
        </p:nvPicPr>
        <p:blipFill>
          <a:blip r:embed="rId2" cstate="print"/>
          <a:srcRect l="240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5"/>
            <a:ext cx="12192000" cy="692693"/>
          </a:xfrm>
          <a:solidFill>
            <a:srgbClr val="0000FF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none"/>
        </p:style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>
              <a:defRPr sz="3200" b="1" cap="none" spc="5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97822" y="5515764"/>
            <a:ext cx="12033890" cy="1267828"/>
            <a:chOff x="344488" y="5452811"/>
            <a:chExt cx="9205168" cy="1080000"/>
          </a:xfrm>
        </p:grpSpPr>
        <p:pic>
          <p:nvPicPr>
            <p:cNvPr id="7" name="Picture 3" descr="C:\Users\vic\AppData\Local\Microsoft\Windows\Temporary Internet Files\Content.IE5\5V4WRH8P\MP900382830[1]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488" y="5452811"/>
              <a:ext cx="1512000" cy="10800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vic\AppData\Local\Microsoft\Windows\Temporary Internet Files\Content.IE5\BNSQ2X3M\MP900422114[1]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6488" y="5452811"/>
              <a:ext cx="1128516" cy="10800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C:\Users\vic\AppData\Local\Microsoft\Windows\Temporary Internet Files\Content.IE5\4DL6TDK4\MP900411738[1]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5004" y="5452811"/>
              <a:ext cx="1383784" cy="10800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C:\Users\vic\AppData\Local\Microsoft\Windows\Temporary Internet Files\Content.IE5\4DL6TDK4\MP900422401[1]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3977" y="5452811"/>
              <a:ext cx="1374155" cy="10800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5" descr="C:\Users\vic\AppData\Local\Microsoft\Windows\Temporary Internet Files\Content.IE5\NP4M8W22\MP900422122[1]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8132" y="5452811"/>
              <a:ext cx="1639858" cy="10800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 descr="C:\Users\vic\AppData\Local\Microsoft\Windows\Temporary Internet Files\Content.IE5\NP4M8W22\MP900427810[1]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7990" y="5452811"/>
              <a:ext cx="1452101" cy="10800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C:\Users\vic\AppData\Local\Microsoft\Windows\Temporary Internet Files\Content.IE5\BNSQ2X3M\MP900422246[1]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1414" y="5452811"/>
              <a:ext cx="718242" cy="10800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082629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0" y="11266"/>
            <a:ext cx="12192000" cy="681430"/>
          </a:xfrm>
          <a:solidFill>
            <a:srgbClr val="92D050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noAutofit/>
          </a:bodyPr>
          <a:lstStyle>
            <a:lvl1pPr>
              <a:defRPr sz="32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623392" y="1268760"/>
            <a:ext cx="4032448" cy="4896544"/>
          </a:xfrm>
        </p:spPr>
        <p:txBody>
          <a:bodyPr>
            <a:normAutofit/>
          </a:bodyPr>
          <a:lstStyle>
            <a:lvl1pPr marL="422041" indent="-422041">
              <a:buFont typeface="Wingdings" panose="05000000000000000000" pitchFamily="2" charset="2"/>
              <a:buChar char="v"/>
              <a:defRPr sz="2954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>
              <a:defRPr sz="2462"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>
              <a:defRPr sz="2215"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>
              <a:defRPr sz="1969"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>
              <a:defRPr sz="1969"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213123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0" y="3028"/>
            <a:ext cx="12192000" cy="681430"/>
          </a:xfrm>
          <a:solidFill>
            <a:srgbClr val="006600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623392" y="1268762"/>
            <a:ext cx="10972800" cy="4525963"/>
          </a:xfrm>
        </p:spPr>
        <p:txBody>
          <a:bodyPr>
            <a:normAutofit/>
          </a:bodyPr>
          <a:lstStyle>
            <a:lvl1pPr marL="422041" indent="-422041">
              <a:buFont typeface="Wingdings" panose="05000000000000000000" pitchFamily="2" charset="2"/>
              <a:buChar char="v"/>
              <a:defRPr sz="2954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>
              <a:defRPr sz="2462"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>
              <a:defRPr sz="2215"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>
              <a:defRPr sz="1969"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>
              <a:defRPr sz="1969"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761313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3792" y="0"/>
            <a:ext cx="12192000" cy="681430"/>
          </a:xfrm>
          <a:solidFill>
            <a:srgbClr val="0000FF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623392" y="1268762"/>
            <a:ext cx="10972800" cy="4525963"/>
          </a:xfrm>
        </p:spPr>
        <p:txBody>
          <a:bodyPr>
            <a:normAutofit/>
          </a:bodyPr>
          <a:lstStyle>
            <a:lvl1pPr marL="422041" indent="-422041">
              <a:buFont typeface="Wingdings" panose="05000000000000000000" pitchFamily="2" charset="2"/>
              <a:buChar char="v"/>
              <a:defRPr sz="2954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>
              <a:defRPr sz="2462"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>
              <a:defRPr sz="2215"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>
              <a:defRPr sz="1969"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>
              <a:defRPr sz="1969"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353720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0" y="3028"/>
            <a:ext cx="12192000" cy="681430"/>
          </a:xfrm>
          <a:solidFill>
            <a:srgbClr val="002060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623392" y="1268762"/>
            <a:ext cx="10972800" cy="4525963"/>
          </a:xfrm>
        </p:spPr>
        <p:txBody>
          <a:bodyPr>
            <a:normAutofit/>
          </a:bodyPr>
          <a:lstStyle>
            <a:lvl1pPr marL="422041" indent="-422041">
              <a:buFont typeface="Wingdings" panose="05000000000000000000" pitchFamily="2" charset="2"/>
              <a:buChar char="v"/>
              <a:defRPr sz="2954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>
              <a:defRPr sz="2462"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>
              <a:defRPr sz="2215"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>
              <a:defRPr sz="1969"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>
              <a:defRPr sz="1969"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2180401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0" y="3028"/>
            <a:ext cx="12192000" cy="681430"/>
          </a:xfrm>
          <a:solidFill>
            <a:srgbClr val="7030A0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623392" y="1268762"/>
            <a:ext cx="10972800" cy="4525963"/>
          </a:xfrm>
        </p:spPr>
        <p:txBody>
          <a:bodyPr>
            <a:normAutofit/>
          </a:bodyPr>
          <a:lstStyle>
            <a:lvl1pPr marL="422041" indent="-422041">
              <a:buFont typeface="Wingdings" panose="05000000000000000000" pitchFamily="2" charset="2"/>
              <a:buChar char="v"/>
              <a:defRPr sz="2954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>
              <a:defRPr sz="2462"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>
              <a:defRPr sz="2215"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>
              <a:defRPr sz="1969"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>
              <a:defRPr sz="1969"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1900895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캡션 있는 콘텐츠"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0" y="3028"/>
            <a:ext cx="12192000" cy="681430"/>
          </a:xfrm>
          <a:solidFill>
            <a:srgbClr val="7030A0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623392" y="1268762"/>
            <a:ext cx="10972800" cy="4525963"/>
          </a:xfrm>
        </p:spPr>
        <p:txBody>
          <a:bodyPr>
            <a:normAutofit/>
          </a:bodyPr>
          <a:lstStyle>
            <a:lvl1pPr marL="422041" indent="-422041">
              <a:buFont typeface="Wingdings" panose="05000000000000000000" pitchFamily="2" charset="2"/>
              <a:buChar char="v"/>
              <a:defRPr sz="2954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>
              <a:defRPr sz="2462"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>
              <a:defRPr sz="2215"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>
              <a:defRPr sz="1969"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>
              <a:defRPr sz="1969"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210646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62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2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50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13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939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501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B3C59-A5B6-44C1-898A-33A0F4C4DFE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584973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" y="0"/>
            <a:ext cx="8953520" cy="612000"/>
          </a:xfrm>
          <a:prstGeom prst="rect">
            <a:avLst/>
          </a:prstGeom>
        </p:spPr>
        <p:txBody>
          <a:bodyPr/>
          <a:lstStyle>
            <a:lvl1pPr algn="l">
              <a:defRPr sz="2800"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3"/>
          <p:cNvSpPr>
            <a:spLocks noGrp="1"/>
          </p:cNvSpPr>
          <p:nvPr>
            <p:ph sz="half" idx="2"/>
          </p:nvPr>
        </p:nvSpPr>
        <p:spPr>
          <a:xfrm>
            <a:off x="571461" y="1071546"/>
            <a:ext cx="10572825" cy="4714908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2"/>
              </a:buBlip>
              <a:defRPr sz="2400">
                <a:latin typeface="HY헤드라인M" pitchFamily="18" charset="-127"/>
                <a:ea typeface="HY헤드라인M" pitchFamily="18" charset="-127"/>
              </a:defRPr>
            </a:lvl1pPr>
            <a:lvl2pPr>
              <a:defRPr sz="2000">
                <a:latin typeface="HY헤드라인M" pitchFamily="18" charset="-127"/>
                <a:ea typeface="HY헤드라인M" pitchFamily="18" charset="-127"/>
              </a:defRPr>
            </a:lvl2pPr>
            <a:lvl3pPr>
              <a:defRPr sz="1800">
                <a:latin typeface="HY헤드라인M" pitchFamily="18" charset="-127"/>
                <a:ea typeface="HY헤드라인M" pitchFamily="18" charset="-127"/>
              </a:defRPr>
            </a:lvl3pPr>
            <a:lvl4pPr>
              <a:defRPr sz="1600">
                <a:latin typeface="HY헤드라인M" pitchFamily="18" charset="-127"/>
                <a:ea typeface="HY헤드라인M" pitchFamily="18" charset="-127"/>
              </a:defRPr>
            </a:lvl4pPr>
            <a:lvl5pPr>
              <a:defRPr sz="1600">
                <a:latin typeface="HY헤드라인M" pitchFamily="18" charset="-127"/>
                <a:ea typeface="HY헤드라인M" pitchFamily="18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 둘째 수준</a:t>
            </a:r>
          </a:p>
          <a:p>
            <a:pPr lvl="2"/>
            <a:r>
              <a:rPr lang="ko-KR" altLang="en-US" dirty="0"/>
              <a:t> 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92683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 descr="내지1.png"/>
          <p:cNvPicPr>
            <a:picLocks noChangeAspect="1"/>
          </p:cNvPicPr>
          <p:nvPr userDrawn="1"/>
        </p:nvPicPr>
        <p:blipFill>
          <a:blip r:embed="rId2" cstate="print"/>
          <a:srcRect l="240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0" y="5"/>
            <a:ext cx="12192000" cy="692693"/>
          </a:xfrm>
          <a:solidFill>
            <a:srgbClr val="0000FF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none"/>
        </p:style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>
              <a:defRPr sz="3200" b="1" cap="none" spc="5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97822" y="5515764"/>
            <a:ext cx="12033890" cy="1267828"/>
            <a:chOff x="344488" y="5452811"/>
            <a:chExt cx="9205168" cy="1080000"/>
          </a:xfrm>
        </p:grpSpPr>
        <p:pic>
          <p:nvPicPr>
            <p:cNvPr id="8" name="Picture 3" descr="C:\Users\vic\AppData\Local\Microsoft\Windows\Temporary Internet Files\Content.IE5\5V4WRH8P\MP900382830[1]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488" y="5452811"/>
              <a:ext cx="1512000" cy="10800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C:\Users\vic\AppData\Local\Microsoft\Windows\Temporary Internet Files\Content.IE5\BNSQ2X3M\MP900422114[1]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6488" y="5452811"/>
              <a:ext cx="1128516" cy="10800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C:\Users\vic\AppData\Local\Microsoft\Windows\Temporary Internet Files\Content.IE5\4DL6TDK4\MP900411738[1]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5004" y="5452811"/>
              <a:ext cx="1383784" cy="10800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C:\Users\vic\AppData\Local\Microsoft\Windows\Temporary Internet Files\Content.IE5\4DL6TDK4\MP900422401[1]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3977" y="5452811"/>
              <a:ext cx="1374155" cy="10800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 descr="C:\Users\vic\AppData\Local\Microsoft\Windows\Temporary Internet Files\Content.IE5\NP4M8W22\MP900422122[1]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8132" y="5452811"/>
              <a:ext cx="1639858" cy="10800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 descr="C:\Users\vic\AppData\Local\Microsoft\Windows\Temporary Internet Files\Content.IE5\NP4M8W22\MP900427810[1]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7990" y="5452811"/>
              <a:ext cx="1452101" cy="10800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C:\Users\vic\AppData\Local\Microsoft\Windows\Temporary Internet Files\Content.IE5\BNSQ2X3M\MP900422246[1]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1414" y="5452811"/>
              <a:ext cx="718242" cy="10800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1480493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0" y="3028"/>
            <a:ext cx="12192000" cy="681430"/>
          </a:xfrm>
          <a:solidFill>
            <a:srgbClr val="FFC000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noAutofit/>
          </a:bodyPr>
          <a:lstStyle>
            <a:lvl1pPr>
              <a:defRPr sz="3446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81726" y="1423318"/>
            <a:ext cx="10972800" cy="4525963"/>
          </a:xfrm>
          <a:ln w="3175">
            <a:noFill/>
          </a:ln>
        </p:spPr>
        <p:txBody>
          <a:bodyPr>
            <a:normAutofit/>
          </a:bodyPr>
          <a:lstStyle>
            <a:lvl1pPr marL="422041" indent="-422041">
              <a:buFont typeface="Wingdings" panose="05000000000000000000" pitchFamily="2" charset="2"/>
              <a:buChar char="v"/>
              <a:defRPr sz="2954">
                <a:ln w="6350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>
              <a:defRPr sz="2462">
                <a:ln w="6350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>
              <a:defRPr sz="2215">
                <a:ln w="6350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>
              <a:defRPr sz="1969">
                <a:ln w="6350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>
              <a:defRPr sz="1969">
                <a:ln w="6350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5" name="Picture 4" descr="C:\Users\SEC\AppData\Local\Microsoft\Windows\INetCache\IE\ENRSB38B\passe-compose-ou-imparfait-grammaire-bdf-19[1]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0836" y="764704"/>
            <a:ext cx="1079782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9869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567844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>
            <a:lvl1pPr algn="ctr">
              <a:defRPr sz="28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en-US" altLang="ko-KR" dirty="0"/>
              <a:t>WORKBOOK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6861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567844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>
            <a:lvl1pPr algn="ctr">
              <a:defRPr sz="28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en-US" altLang="ko-KR" dirty="0"/>
              <a:t>WORKBOOK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7191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567844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>
            <a:lvl1pPr algn="ctr">
              <a:defRPr sz="28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en-US" altLang="ko-KR" dirty="0"/>
              <a:t>WORKBOOK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8393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8953521" y="0"/>
            <a:ext cx="3238480" cy="612000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Tahoma" pitchFamily="34" charset="0"/>
              </a:rPr>
              <a:t>Mission</a:t>
            </a:r>
            <a:endParaRPr lang="ko-KR" alt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ahoma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" y="0"/>
            <a:ext cx="8953520" cy="612000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3"/>
          <p:cNvSpPr>
            <a:spLocks noGrp="1"/>
          </p:cNvSpPr>
          <p:nvPr>
            <p:ph sz="half" idx="2"/>
          </p:nvPr>
        </p:nvSpPr>
        <p:spPr>
          <a:xfrm>
            <a:off x="571461" y="1071546"/>
            <a:ext cx="10572825" cy="4714908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2"/>
              </a:buBlip>
              <a:defRPr sz="2400">
                <a:latin typeface="HY헤드라인M" pitchFamily="18" charset="-127"/>
                <a:ea typeface="HY헤드라인M" pitchFamily="18" charset="-127"/>
              </a:defRPr>
            </a:lvl1pPr>
            <a:lvl2pPr>
              <a:defRPr sz="2000">
                <a:latin typeface="HY헤드라인M" pitchFamily="18" charset="-127"/>
                <a:ea typeface="HY헤드라인M" pitchFamily="18" charset="-127"/>
              </a:defRPr>
            </a:lvl2pPr>
            <a:lvl3pPr>
              <a:defRPr sz="1800">
                <a:latin typeface="HY헤드라인M" pitchFamily="18" charset="-127"/>
                <a:ea typeface="HY헤드라인M" pitchFamily="18" charset="-127"/>
              </a:defRPr>
            </a:lvl3pPr>
            <a:lvl4pPr>
              <a:defRPr sz="1600">
                <a:latin typeface="HY헤드라인M" pitchFamily="18" charset="-127"/>
                <a:ea typeface="HY헤드라인M" pitchFamily="18" charset="-127"/>
              </a:defRPr>
            </a:lvl4pPr>
            <a:lvl5pPr>
              <a:defRPr sz="1600">
                <a:latin typeface="HY헤드라인M" pitchFamily="18" charset="-127"/>
                <a:ea typeface="HY헤드라인M" pitchFamily="18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 둘째 수준</a:t>
            </a:r>
          </a:p>
          <a:p>
            <a:pPr lvl="2"/>
            <a:r>
              <a:rPr lang="ko-KR" altLang="en-US" dirty="0"/>
              <a:t> 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11815" y="6237312"/>
            <a:ext cx="12171323" cy="620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9422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72"/>
            <a:ext cx="10363200" cy="147002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249300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015933" y="5301209"/>
            <a:ext cx="2160142" cy="56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125444">
              <a:defRPr/>
            </a:pPr>
            <a:r>
              <a:rPr lang="en-US" altLang="ko-KR" sz="3077" b="1" dirty="0">
                <a:solidFill>
                  <a:prstClr val="white"/>
                </a:solidFill>
              </a:rPr>
              <a:t>Thank you</a:t>
            </a:r>
            <a:endParaRPr lang="ko-KR" altLang="en-US" sz="3077" b="1" dirty="0">
              <a:solidFill>
                <a:prstClr val="white"/>
              </a:solidFill>
            </a:endParaRPr>
          </a:p>
        </p:txBody>
      </p:sp>
      <p:pic>
        <p:nvPicPr>
          <p:cNvPr id="10" name="Picture 2" descr="E:\1. 디자인 공유폴더\2015 디자인자료\0311수_유선아이숲유치원 PPT양식_윤선영_ver.01(최종)\0. 포인트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34" y="4108683"/>
            <a:ext cx="1005840" cy="75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61876" y="1412776"/>
            <a:ext cx="5158154" cy="15430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" y="26102"/>
            <a:ext cx="5943632" cy="683189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6559818" y="4876165"/>
            <a:ext cx="3342582" cy="849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125444">
              <a:defRPr/>
            </a:pPr>
            <a:r>
              <a:rPr lang="ko-KR" altLang="en-US" sz="4923" b="1" dirty="0">
                <a:solidFill>
                  <a:prstClr val="black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7318055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3" y="0"/>
            <a:ext cx="12191999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23000">
                <a:schemeClr val="bg1">
                  <a:lumMod val="76000"/>
                  <a:lumOff val="24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758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0" y="3028"/>
            <a:ext cx="12192000" cy="681430"/>
          </a:xfrm>
          <a:solidFill>
            <a:srgbClr val="006600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623392" y="1268762"/>
            <a:ext cx="10972800" cy="4525963"/>
          </a:xfrm>
        </p:spPr>
        <p:txBody>
          <a:bodyPr>
            <a:normAutofit/>
          </a:bodyPr>
          <a:lstStyle>
            <a:lvl1pPr marL="422041" indent="-422041">
              <a:buFont typeface="Wingdings" panose="05000000000000000000" pitchFamily="2" charset="2"/>
              <a:buChar char="v"/>
              <a:defRPr sz="2954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>
              <a:defRPr sz="2462"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>
              <a:defRPr sz="2215"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>
              <a:defRPr sz="1969"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>
              <a:defRPr sz="1969"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02848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3792" y="0"/>
            <a:ext cx="12192000" cy="681430"/>
          </a:xfrm>
          <a:solidFill>
            <a:srgbClr val="0000FF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623392" y="1268762"/>
            <a:ext cx="10972800" cy="4525963"/>
          </a:xfrm>
        </p:spPr>
        <p:txBody>
          <a:bodyPr>
            <a:normAutofit/>
          </a:bodyPr>
          <a:lstStyle>
            <a:lvl1pPr marL="422041" indent="-422041">
              <a:buFont typeface="Wingdings" panose="05000000000000000000" pitchFamily="2" charset="2"/>
              <a:buChar char="v"/>
              <a:defRPr sz="2954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>
              <a:defRPr sz="2462"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>
              <a:defRPr sz="2215"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>
              <a:defRPr sz="1969"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>
              <a:defRPr sz="1969"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69593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0" y="3028"/>
            <a:ext cx="12192000" cy="681430"/>
          </a:xfrm>
          <a:solidFill>
            <a:srgbClr val="002060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623392" y="1268762"/>
            <a:ext cx="10972800" cy="4525963"/>
          </a:xfrm>
        </p:spPr>
        <p:txBody>
          <a:bodyPr>
            <a:normAutofit/>
          </a:bodyPr>
          <a:lstStyle>
            <a:lvl1pPr marL="422041" indent="-422041">
              <a:buFont typeface="Wingdings" panose="05000000000000000000" pitchFamily="2" charset="2"/>
              <a:buChar char="v"/>
              <a:defRPr sz="2954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>
              <a:defRPr sz="2462"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>
              <a:defRPr sz="2215"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>
              <a:defRPr sz="1969"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>
              <a:defRPr sz="1969"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30858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0" y="3028"/>
            <a:ext cx="12192000" cy="681430"/>
          </a:xfrm>
          <a:solidFill>
            <a:srgbClr val="7030A0"/>
          </a:solidFill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623392" y="1268762"/>
            <a:ext cx="10972800" cy="4525963"/>
          </a:xfrm>
        </p:spPr>
        <p:txBody>
          <a:bodyPr>
            <a:normAutofit/>
          </a:bodyPr>
          <a:lstStyle>
            <a:lvl1pPr marL="422041" indent="-422041">
              <a:buFont typeface="Wingdings" panose="05000000000000000000" pitchFamily="2" charset="2"/>
              <a:buChar char="v"/>
              <a:defRPr sz="2954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>
              <a:defRPr sz="2462"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>
              <a:defRPr sz="2215"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>
              <a:defRPr sz="1969"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>
              <a:defRPr sz="1969"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941114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015933" y="5301209"/>
            <a:ext cx="2160142" cy="56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12544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7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Thank you</a:t>
            </a:r>
            <a:endParaRPr kumimoji="0" lang="ko-KR" altLang="en-US" sz="307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Picture 2" descr="E:\1. 디자인 공유폴더\2015 디자인자료\0311수_유선아이숲유치원 PPT양식_윤선영_ver.01(최종)\0. 포인트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34" y="4108683"/>
            <a:ext cx="1005840" cy="75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61876" y="1412776"/>
            <a:ext cx="5158154" cy="15430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" y="26102"/>
            <a:ext cx="5943632" cy="683189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6559818" y="4876165"/>
            <a:ext cx="3342582" cy="849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12544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923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96036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567844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>
            <a:lvl1pPr algn="ctr">
              <a:defRPr sz="28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en-US" altLang="ko-KR" dirty="0"/>
              <a:t>WORKBOOK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518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7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3E2E1-9E89-4D41-BCE0-F4613ACE306C}" type="datetime1">
              <a:rPr lang="ko-KR" altLang="en-US" smtClean="0"/>
              <a:t>2021-10-02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7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auto">
          <a:xfrm>
            <a:off x="11499708" y="6553580"/>
            <a:ext cx="415498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1">
              <a:spcBef>
                <a:spcPct val="50000"/>
              </a:spcBef>
              <a:defRPr/>
            </a:pPr>
            <a:fld id="{A870D977-927A-44F3-A8FB-1B1177A2CF25}" type="slidenum">
              <a:rPr kumimoji="1" lang="ko-KR" altLang="en-US" sz="1200">
                <a:solidFill>
                  <a:srgbClr val="000000"/>
                </a:solidFill>
                <a:latin typeface="HY헤드라인M"/>
                <a:ea typeface="HY헤드라인M"/>
              </a:rPr>
              <a:pPr algn="ctr" latinLnBrk="1">
                <a:spcBef>
                  <a:spcPct val="50000"/>
                </a:spcBef>
                <a:defRPr/>
              </a:pPr>
              <a:t>‹#›</a:t>
            </a:fld>
            <a:endParaRPr kumimoji="1" lang="en-US" altLang="ko-KR" sz="1200" dirty="0">
              <a:solidFill>
                <a:srgbClr val="000000"/>
              </a:solidFill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100041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3" r:id="rId2"/>
    <p:sldLayoutId id="2147483801" r:id="rId3"/>
    <p:sldLayoutId id="2147483808" r:id="rId4"/>
    <p:sldLayoutId id="2147483809" r:id="rId5"/>
    <p:sldLayoutId id="2147483810" r:id="rId6"/>
    <p:sldLayoutId id="2147483811" r:id="rId7"/>
    <p:sldLayoutId id="2147483747" r:id="rId8"/>
    <p:sldLayoutId id="2147483914" r:id="rId9"/>
    <p:sldLayoutId id="2147483915" r:id="rId10"/>
    <p:sldLayoutId id="2147483919" r:id="rId11"/>
    <p:sldLayoutId id="2147483926" r:id="rId12"/>
    <p:sldLayoutId id="2147483921" r:id="rId13"/>
    <p:sldLayoutId id="2147483922" r:id="rId14"/>
    <p:sldLayoutId id="2147483925" r:id="rId15"/>
    <p:sldLayoutId id="2147483927" r:id="rId16"/>
    <p:sldLayoutId id="2147483928" r:id="rId17"/>
    <p:sldLayoutId id="2147483930" r:id="rId18"/>
    <p:sldLayoutId id="2147483931" r:id="rId19"/>
    <p:sldLayoutId id="2147483933" r:id="rId20"/>
    <p:sldLayoutId id="2147483938" r:id="rId21"/>
    <p:sldLayoutId id="2147483939" r:id="rId22"/>
    <p:sldLayoutId id="2147483940" r:id="rId23"/>
    <p:sldLayoutId id="2147483941" r:id="rId24"/>
    <p:sldLayoutId id="2147483942" r:id="rId25"/>
    <p:sldLayoutId id="2147483943" r:id="rId26"/>
    <p:sldLayoutId id="2147483944" r:id="rId27"/>
    <p:sldLayoutId id="2147483945" r:id="rId28"/>
    <p:sldLayoutId id="2147483946" r:id="rId29"/>
    <p:sldLayoutId id="2147483947" r:id="rId30"/>
    <p:sldLayoutId id="2147483948" r:id="rId31"/>
    <p:sldLayoutId id="2147483949" r:id="rId32"/>
    <p:sldLayoutId id="2147483950" r:id="rId33"/>
    <p:sldLayoutId id="2147483951" r:id="rId34"/>
    <p:sldLayoutId id="2147483952" r:id="rId35"/>
    <p:sldLayoutId id="2147483954" r:id="rId36"/>
  </p:sldLayoutIdLst>
  <p:hf hdr="0" ftr="0" dt="0"/>
  <p:txStyles>
    <p:titleStyle>
      <a:lvl1pPr algn="ctr" defTabSz="1125444" rtl="0" eaLnBrk="1" latinLnBrk="1" hangingPunct="1">
        <a:spcBef>
          <a:spcPct val="0"/>
        </a:spcBef>
        <a:buNone/>
        <a:defRPr sz="54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2041" indent="-42204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3939" kern="1200">
          <a:solidFill>
            <a:schemeClr val="tx1"/>
          </a:solidFill>
          <a:latin typeface="+mn-lt"/>
          <a:ea typeface="+mn-ea"/>
          <a:cs typeface="+mn-cs"/>
        </a:defRPr>
      </a:lvl1pPr>
      <a:lvl2pPr marL="914423" indent="-351701" algn="l" defTabSz="1125444" rtl="0" eaLnBrk="1" latinLnBrk="1" hangingPunct="1">
        <a:spcBef>
          <a:spcPct val="20000"/>
        </a:spcBef>
        <a:buFont typeface="Arial" panose="020B0604020202020204" pitchFamily="34" charset="0"/>
        <a:buChar char="–"/>
        <a:defRPr sz="3446" kern="1200">
          <a:solidFill>
            <a:schemeClr val="tx1"/>
          </a:solidFill>
          <a:latin typeface="+mn-lt"/>
          <a:ea typeface="+mn-ea"/>
          <a:cs typeface="+mn-cs"/>
        </a:defRPr>
      </a:lvl2pPr>
      <a:lvl3pPr marL="1406804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3pPr>
      <a:lvl4pPr marL="1969526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–"/>
        <a:defRPr sz="2462" kern="1200">
          <a:solidFill>
            <a:schemeClr val="tx1"/>
          </a:solidFill>
          <a:latin typeface="+mn-lt"/>
          <a:ea typeface="+mn-ea"/>
          <a:cs typeface="+mn-cs"/>
        </a:defRPr>
      </a:lvl4pPr>
      <a:lvl5pPr marL="2532248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»"/>
        <a:defRPr sz="2462" kern="1200">
          <a:solidFill>
            <a:schemeClr val="tx1"/>
          </a:solidFill>
          <a:latin typeface="+mn-lt"/>
          <a:ea typeface="+mn-ea"/>
          <a:cs typeface="+mn-cs"/>
        </a:defRPr>
      </a:lvl5pPr>
      <a:lvl6pPr marL="3094970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inventor/90000610627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62" name="Text Box 2"/>
          <p:cNvSpPr txBox="1">
            <a:spLocks noChangeArrowheads="1"/>
          </p:cNvSpPr>
          <p:nvPr/>
        </p:nvSpPr>
        <p:spPr bwMode="auto">
          <a:xfrm>
            <a:off x="191344" y="2996952"/>
            <a:ext cx="6984776" cy="20726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22041" indent="-422041" defTabSz="1125444" fontAlgn="base" latinLnBrk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defRPr/>
            </a:pPr>
            <a:r>
              <a:rPr kumimoji="1" lang="en-US" altLang="ko-KR" sz="3446" dirty="0">
                <a:latin typeface="HY헤드라인M" pitchFamily="18" charset="-127"/>
                <a:ea typeface="HY헤드라인M" pitchFamily="18" charset="-127"/>
              </a:rPr>
              <a:t>     </a:t>
            </a:r>
            <a:endParaRPr kumimoji="1" lang="en-US" altLang="ko-KR" sz="5416" dirty="0">
              <a:latin typeface="HY헤드라인M" pitchFamily="18" charset="-127"/>
              <a:ea typeface="HY헤드라인M" pitchFamily="18" charset="-127"/>
            </a:endParaRPr>
          </a:p>
          <a:p>
            <a:pPr marL="422041" indent="-422041" algn="ctr" defTabSz="1125444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4431" dirty="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창의성과 수렴적 사고</a:t>
            </a:r>
            <a:endParaRPr kumimoji="1" lang="en-US" altLang="ko-KR" sz="4431" dirty="0">
              <a:effectLst>
                <a:outerShdw blurRad="38100" dist="38100" dir="2700000" algn="tl">
                  <a:srgbClr val="C0C0C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  <a:p>
            <a:pPr marL="422041" indent="-422041" algn="ctr" defTabSz="1125444" fontAlgn="base" latinLnBrk="0">
              <a:lnSpc>
                <a:spcPct val="150000"/>
              </a:lnSpc>
              <a:spcBef>
                <a:spcPts val="1477"/>
              </a:spcBef>
              <a:spcAft>
                <a:spcPts val="1477"/>
              </a:spcAft>
              <a:defRPr/>
            </a:pPr>
            <a:r>
              <a:rPr kumimoji="1" lang="en-US" altLang="ko-KR" sz="2954" dirty="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-</a:t>
            </a:r>
            <a:r>
              <a:rPr kumimoji="1" lang="ko-KR" altLang="en-US" sz="2954" dirty="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거침없이 쏟아낸 생각들을 </a:t>
            </a:r>
            <a:r>
              <a:rPr kumimoji="1" lang="ko-KR" altLang="en-US" sz="2954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주어담기</a:t>
            </a:r>
            <a:r>
              <a:rPr kumimoji="1" lang="en-US" altLang="ko-KR" sz="2954" dirty="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135445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70000"/>
              </p:ext>
            </p:extLst>
          </p:nvPr>
        </p:nvGraphicFramePr>
        <p:xfrm>
          <a:off x="119336" y="764704"/>
          <a:ext cx="11593288" cy="5967691"/>
        </p:xfrm>
        <a:graphic>
          <a:graphicData uri="http://schemas.openxmlformats.org/drawingml/2006/table">
            <a:tbl>
              <a:tblPr/>
              <a:tblGrid>
                <a:gridCol w="1656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37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1878">
                <a:tc>
                  <a:txBody>
                    <a:bodyPr/>
                    <a:lstStyle/>
                    <a:p>
                      <a:pPr marL="6350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주제</a:t>
                      </a:r>
                    </a:p>
                  </a:txBody>
                  <a:tcPr marL="9644" marR="9644" marT="8902" marB="8902" horzOverflow="overflow">
                    <a:lnL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학교 내에 시내 버스가 다니도록 한다</a:t>
                      </a: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0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644" marR="9644" marT="8902" marB="8902" horzOverflow="overflow">
                    <a:lnL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2924">
                <a:tc>
                  <a:txBody>
                    <a:bodyPr/>
                    <a:lstStyle/>
                    <a:p>
                      <a:pPr marL="6350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ea"/>
                          <a:ea typeface="+mn-ea"/>
                        </a:rPr>
                        <a:t>P</a:t>
                      </a:r>
                    </a:p>
                    <a:p>
                      <a:pPr marL="6350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(Plus)</a:t>
                      </a:r>
                    </a:p>
                    <a:p>
                      <a:pPr marL="6350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 </a:t>
                      </a: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바람직한 점</a:t>
                      </a:r>
                    </a:p>
                  </a:txBody>
                  <a:tcPr marL="9644" marR="9644" marT="8902" marB="8902" horzOverflow="overflow">
                    <a:lnL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644" marR="9644" marT="8902" marB="8902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200">
                <a:tc>
                  <a:txBody>
                    <a:bodyPr/>
                    <a:lstStyle/>
                    <a:p>
                      <a:pPr marL="6350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ea"/>
                          <a:ea typeface="+mn-ea"/>
                        </a:rPr>
                        <a:t>M</a:t>
                      </a:r>
                    </a:p>
                    <a:p>
                      <a:pPr marL="6350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(Minus)</a:t>
                      </a:r>
                    </a:p>
                    <a:p>
                      <a:pPr marL="6350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문제점</a:t>
                      </a:r>
                      <a:endParaRPr kumimoji="0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644" marR="9644" marT="8902" marB="8902" horzOverflow="overflow">
                    <a:lnL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644" marR="9644" marT="8902" marB="8902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2689">
                <a:tc>
                  <a:txBody>
                    <a:bodyPr/>
                    <a:lstStyle/>
                    <a:p>
                      <a:pPr marL="6350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+mn-ea"/>
                          <a:ea typeface="+mn-ea"/>
                        </a:rPr>
                        <a:t>I</a:t>
                      </a:r>
                    </a:p>
                    <a:p>
                      <a:pPr marL="6350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(Interest)</a:t>
                      </a:r>
                    </a:p>
                    <a:p>
                      <a:pPr marL="6350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 </a:t>
                      </a: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흥미로운 점</a:t>
                      </a:r>
                      <a:endParaRPr kumimoji="0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644" marR="9644" marT="8902" marB="8902" horzOverflow="overflow">
                    <a:lnL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644" marR="9644" marT="8902" marB="8902" horzOverflow="overflow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4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PMI </a:t>
            </a:r>
            <a:r>
              <a:rPr lang="ko-KR" altLang="en-US" dirty="0"/>
              <a:t>실습</a:t>
            </a:r>
          </a:p>
        </p:txBody>
      </p:sp>
      <p:sp>
        <p:nvSpPr>
          <p:cNvPr id="27671" name="Rectangle 1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>
              <a:latin typeface="Book Antiqua" pitchFamily="18" charset="0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42483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defRPr/>
            </a:pPr>
            <a:r>
              <a:rPr lang="en-US" dirty="0"/>
              <a:t>2. PPC (Positive-Possibilities-Concerns) </a:t>
            </a:r>
            <a:r>
              <a:rPr lang="ko-KR" altLang="en-US" dirty="0"/>
              <a:t>기법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35360" y="836712"/>
            <a:ext cx="11521280" cy="5472608"/>
          </a:xfrm>
          <a:ln>
            <a:miter lim="800000"/>
            <a:headEnd/>
            <a:tailEnd/>
          </a:ln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200" dirty="0"/>
              <a:t>PPC(Positive-Possibilities-Concerns)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2200" dirty="0"/>
              <a:t>Positive</a:t>
            </a:r>
            <a:r>
              <a:rPr lang="ko-KR" altLang="en-US" sz="2200" dirty="0"/>
              <a:t>는 ‘긍정적인 면</a:t>
            </a:r>
            <a:r>
              <a:rPr lang="en-US" altLang="ko-KR" sz="2200" dirty="0"/>
              <a:t>’:</a:t>
            </a:r>
            <a:r>
              <a:rPr lang="ko-KR" altLang="en-US" sz="2200" dirty="0"/>
              <a:t> 그 아이디어에 대하여 좋다고 생각되는 것을 말한다</a:t>
            </a:r>
            <a:r>
              <a:rPr lang="en-US" altLang="ko-KR" sz="2200" dirty="0"/>
              <a:t>.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2200" dirty="0"/>
              <a:t>Possibilities</a:t>
            </a:r>
            <a:r>
              <a:rPr lang="ko-KR" altLang="en-US" sz="2200" dirty="0"/>
              <a:t>는 ‘가능성</a:t>
            </a:r>
            <a:r>
              <a:rPr lang="en-US" altLang="ko-KR" sz="2200" dirty="0"/>
              <a:t>’:</a:t>
            </a:r>
            <a:r>
              <a:rPr lang="ko-KR" altLang="en-US" sz="2200" dirty="0"/>
              <a:t> 그 아이디어를 어떻게 적용하거나 확대시킬 수 있는지에 대하여 언급한다</a:t>
            </a:r>
            <a:r>
              <a:rPr lang="en-US" altLang="ko-KR" sz="2200" dirty="0"/>
              <a:t>.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2200" dirty="0"/>
              <a:t>Concerns</a:t>
            </a:r>
            <a:r>
              <a:rPr lang="ko-KR" altLang="en-US" sz="2200" dirty="0"/>
              <a:t>는</a:t>
            </a:r>
            <a:r>
              <a:rPr lang="en-US" altLang="ko-KR" sz="2200" dirty="0"/>
              <a:t>‘</a:t>
            </a:r>
            <a:r>
              <a:rPr lang="ko-KR" altLang="en-US" sz="2200" dirty="0"/>
              <a:t>염려스러운 점</a:t>
            </a:r>
            <a:r>
              <a:rPr lang="en-US" altLang="ko-KR" sz="2200" dirty="0"/>
              <a:t>’: </a:t>
            </a:r>
            <a:r>
              <a:rPr lang="ko-KR" altLang="en-US" sz="2200" dirty="0"/>
              <a:t>이 점을 직설적으로 말할 수 있어야 한다</a:t>
            </a:r>
            <a:r>
              <a:rPr lang="en-US" altLang="ko-KR" sz="2200" dirty="0"/>
              <a:t>. </a:t>
            </a:r>
          </a:p>
          <a:p>
            <a:pPr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en-US" altLang="ko-KR" sz="2200" dirty="0"/>
              <a:t>PPC</a:t>
            </a:r>
            <a:r>
              <a:rPr lang="ko-KR" altLang="en-US" sz="2200" dirty="0"/>
              <a:t>는 동의하기 어렵거나 미심쩍은 생각이 들거나 자신이 싫어하는 아이디어를 다룰 때 유용하다</a:t>
            </a:r>
            <a:r>
              <a:rPr lang="en-US" altLang="ko-KR" sz="2200" dirty="0"/>
              <a:t>.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2000" dirty="0"/>
              <a:t>아이디어 발상 시에 제안된 아이디어에 대해 너무 모질게 비판해서 제안자를 무색하게 만들어서는 안된다</a:t>
            </a:r>
            <a:r>
              <a:rPr lang="en-US" altLang="ko-KR" sz="2000" dirty="0"/>
              <a:t>.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2000" dirty="0"/>
              <a:t>그렇다고 상대의 기분이나 감정을 살린다고 모든 아이디어들을 여과 없이 모두 다 받아들여서도 </a:t>
            </a:r>
            <a:r>
              <a:rPr lang="ko-KR" altLang="en-US" sz="2000" dirty="0" err="1"/>
              <a:t>안된다</a:t>
            </a:r>
            <a:r>
              <a:rPr lang="en-US" altLang="ko-KR" sz="2000" dirty="0"/>
              <a:t>. </a:t>
            </a:r>
          </a:p>
          <a:p>
            <a:pPr>
              <a:lnSpc>
                <a:spcPct val="120000"/>
              </a:lnSpc>
              <a:spcAft>
                <a:spcPts val="0"/>
              </a:spcAft>
              <a:buFont typeface="Wingdings" pitchFamily="2" charset="2"/>
              <a:buChar char="l"/>
              <a:defRPr/>
            </a:pPr>
            <a:r>
              <a:rPr lang="en-US" altLang="ko-KR" sz="2200" dirty="0"/>
              <a:t>PPC</a:t>
            </a:r>
            <a:r>
              <a:rPr lang="ko-KR" altLang="en-US" sz="2200" dirty="0"/>
              <a:t>는 너무 성급하거나 극단적으로 판단하는 것을 막을 수 있으며</a:t>
            </a:r>
            <a:r>
              <a:rPr lang="en-US" altLang="ko-KR" sz="2200" dirty="0"/>
              <a:t>, </a:t>
            </a:r>
            <a:r>
              <a:rPr lang="ko-KR" altLang="en-US" sz="2200" dirty="0"/>
              <a:t>아이디어가 가지고 있는 모순점을 보완하여 문제해결을 위해 보다 완벽한 계획을 세울 수 있다</a:t>
            </a:r>
            <a:r>
              <a:rPr lang="en-US" altLang="ko-KR" sz="2200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49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PPC </a:t>
            </a:r>
            <a:r>
              <a:rPr lang="ko-KR" altLang="en-US" dirty="0"/>
              <a:t>의미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696887"/>
              </p:ext>
            </p:extLst>
          </p:nvPr>
        </p:nvGraphicFramePr>
        <p:xfrm>
          <a:off x="695400" y="1268760"/>
          <a:ext cx="11161240" cy="4968553"/>
        </p:xfrm>
        <a:graphic>
          <a:graphicData uri="http://schemas.openxmlformats.org/drawingml/2006/table">
            <a:tbl>
              <a:tblPr/>
              <a:tblGrid>
                <a:gridCol w="2717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40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14549" marR="14549" marT="13430" marB="13430" anchor="ctr" horzOverflow="overflow">
                    <a:lnL w="12700" cap="flat" cmpd="sng" algn="ctr">
                      <a:solidFill>
                        <a:srgbClr val="96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14549" marR="14549" marT="13430" marB="13430" anchor="ctr" horzOverflow="overflow">
                    <a:lnL w="12700" cap="flat" cmpd="sng" algn="ctr">
                      <a:solidFill>
                        <a:srgbClr val="96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46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(positive)</a:t>
                      </a:r>
                    </a:p>
                  </a:txBody>
                  <a:tcPr marL="14549" marR="14549" marT="13430" marB="13430" anchor="ctr" horzOverflow="overflow">
                    <a:lnL w="12700" cap="flat" cmpd="sng" algn="ctr">
                      <a:solidFill>
                        <a:srgbClr val="96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 긍정적인 면</a:t>
                      </a: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0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제안된 아이디어의 훌륭한 면을 칭찬함</a:t>
                      </a:r>
                    </a:p>
                  </a:txBody>
                  <a:tcPr marL="14549" marR="14549" marT="13430" marB="13430" anchor="ctr" horzOverflow="overflow">
                    <a:lnL w="12700" cap="flat" cmpd="sng" algn="ctr">
                      <a:solidFill>
                        <a:srgbClr val="96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46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(possibilities)</a:t>
                      </a:r>
                    </a:p>
                  </a:txBody>
                  <a:tcPr marL="14549" marR="14549" marT="13430" marB="13430" anchor="ctr" horzOverflow="overflow">
                    <a:lnL w="12700" cap="flat" cmpd="sng" algn="ctr">
                      <a:solidFill>
                        <a:srgbClr val="96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 가능성</a:t>
                      </a: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0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아이디어가 구체적으로 어떤 상황에 응용될 수 있을까를 항목별로 작성함</a:t>
                      </a:r>
                    </a:p>
                  </a:txBody>
                  <a:tcPr marL="14549" marR="14549" marT="13430" marB="13430" anchor="ctr" horzOverflow="overflow">
                    <a:lnL w="12700" cap="flat" cmpd="sng" algn="ctr">
                      <a:solidFill>
                        <a:srgbClr val="96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5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(concerns)</a:t>
                      </a:r>
                    </a:p>
                  </a:txBody>
                  <a:tcPr marL="14549" marR="14549" marT="13430" marB="13430" anchor="ctr" horzOverflow="overflow">
                    <a:lnL w="12700" cap="flat" cmpd="sng" algn="ctr">
                      <a:solidFill>
                        <a:srgbClr val="96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 염려스러운 점</a:t>
                      </a: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0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아직 불안하다</a:t>
                      </a: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kumimoji="0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그것을 없애려면 어떻게 하면 좋은 것인지 대안을 모색</a:t>
                      </a:r>
                    </a:p>
                  </a:txBody>
                  <a:tcPr marL="14549" marR="14549" marT="13430" marB="13430" anchor="ctr" horzOverflow="overflow">
                    <a:lnL w="12700" cap="flat" cmpd="sng" algn="ctr">
                      <a:solidFill>
                        <a:srgbClr val="96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6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6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68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741" name="Rectangle 1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>
              <a:latin typeface="Book Antiqua" pitchFamily="18" charset="0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531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b="1" dirty="0"/>
              <a:t>PPC </a:t>
            </a:r>
            <a:r>
              <a:rPr lang="ko-KR" altLang="en-US" b="1" dirty="0"/>
              <a:t>기법 실습</a:t>
            </a:r>
            <a:r>
              <a:rPr lang="ko-KR" altLang="en-US" sz="1400" b="1" dirty="0"/>
              <a:t> </a:t>
            </a:r>
            <a:r>
              <a:rPr lang="ko-KR" altLang="en-US" sz="3100" b="1" dirty="0"/>
              <a:t>아래 글을 읽고 생각해 보자</a:t>
            </a:r>
            <a:r>
              <a:rPr lang="ko-KR" altLang="en-US" sz="3100" dirty="0"/>
              <a:t> 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415481" y="836713"/>
          <a:ext cx="9286875" cy="5668963"/>
        </p:xfrm>
        <a:graphic>
          <a:graphicData uri="http://schemas.openxmlformats.org/drawingml/2006/table">
            <a:tbl>
              <a:tblPr/>
              <a:tblGrid>
                <a:gridCol w="928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6896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 대기업 집착 말고 알짜 중소기업 노려라</a:t>
                      </a:r>
                      <a:endParaRPr lang="ko-KR" altLang="en-US" sz="16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r>
                        <a:rPr lang="ko-KR" altLang="en-US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대학 졸업자들이 취업하기가 하늘의 별 따기보다 더 어렵다고 한다</a:t>
                      </a:r>
                      <a:r>
                        <a:rPr lang="en-US" altLang="ko-KR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취업 재수는 기본이고 대기업에 들어가기 위한 취업 족집게 과외까지 등장했다</a:t>
                      </a:r>
                      <a:r>
                        <a:rPr lang="en-US" altLang="ko-KR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대기업은 신입사원 공고를 내면 수천 명씩 몰려 좋은 인재를 찾기 위해 고르고 또 고른다</a:t>
                      </a:r>
                      <a:r>
                        <a:rPr lang="en-US" altLang="ko-KR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반면 중소기업들은 사람을 못 구해 울상이다</a:t>
                      </a:r>
                      <a:r>
                        <a:rPr lang="en-US" altLang="ko-KR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 설문조사에서 중소기업 과반수가 필요한 인재를 구하지 못하고 있다고 하소연했다</a:t>
                      </a:r>
                      <a:r>
                        <a:rPr lang="en-US" altLang="ko-KR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생각을 바꾸면 쉽게 갈 수 있는 취업의 길이 있다는 방증이다</a:t>
                      </a:r>
                      <a:r>
                        <a:rPr lang="en-US" altLang="ko-KR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 예비 취업자들이 중소기업을 기피하는 이유로 임금과 복지를 꼽는다</a:t>
                      </a:r>
                      <a:r>
                        <a:rPr lang="en-US" altLang="ko-KR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중소기업 임금은 대기업 대비 </a:t>
                      </a:r>
                      <a:r>
                        <a:rPr lang="en-US" altLang="ko-KR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60~70% </a:t>
                      </a:r>
                      <a:r>
                        <a:rPr lang="ko-KR" altLang="en-US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수준이고 복리후생이나 작업환경에도 현저한 격차가 존재해 눈높이를 맞추기 힘들다는 것이다</a:t>
                      </a:r>
                      <a:r>
                        <a:rPr lang="en-US" altLang="ko-KR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현재 임금만을 비교하면 이들 주장이 맞다</a:t>
                      </a:r>
                      <a:r>
                        <a:rPr lang="en-US" altLang="ko-KR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하지만 미래 임금을 고려하면 중소기업이 대기업보다 못하다고 단언할 수는 없을 것이다</a:t>
                      </a:r>
                      <a:r>
                        <a:rPr lang="en-US" altLang="ko-KR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 중소기업은 우선 본인만 희망하면 대부분 평생직장이 보장된다</a:t>
                      </a:r>
                      <a:r>
                        <a:rPr lang="en-US" altLang="ko-KR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또 승진이 대기업보다 빠른 편이다</a:t>
                      </a:r>
                      <a:r>
                        <a:rPr lang="en-US" altLang="ko-KR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여기에 등으로 공헌도에 따라 주식을 보유할 수 있는 기회도 주어진다</a:t>
                      </a:r>
                      <a:r>
                        <a:rPr lang="en-US" altLang="ko-KR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 복지도 중소기업공개 기업이 대기업보다 못하다는 것도 설득력이 부족하다</a:t>
                      </a:r>
                      <a:r>
                        <a:rPr lang="en-US" altLang="ko-KR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일부 중소기업은 아파트까지 공급한다</a:t>
                      </a:r>
                      <a:r>
                        <a:rPr lang="en-US" altLang="ko-KR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본인이나 자녀 학비는 물론 심지어 </a:t>
                      </a:r>
                      <a:r>
                        <a:rPr lang="ko-KR" altLang="en-US" sz="140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유치원비까지</a:t>
                      </a:r>
                      <a:r>
                        <a:rPr lang="ko-KR" altLang="en-US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지원하는 중소기업도 많다</a:t>
                      </a:r>
                      <a:r>
                        <a:rPr lang="en-US" altLang="ko-KR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대기업을 넘어서는 복리 혜택을 주는 중소업체들이 있음에도 취업 기피현상이 일고 있는 것은 순전히 정보 괴리에서 비롯됐다는 지적이다</a:t>
                      </a:r>
                      <a:r>
                        <a:rPr lang="en-US" altLang="ko-KR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 중소기업들은 대부분 취업관련 사이트에 공지를 띄우거나 인맥을 통해 채용한다</a:t>
                      </a:r>
                      <a:r>
                        <a:rPr lang="en-US" altLang="ko-KR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구직자들은 정작 구직 정보를 수집할 때 정보가 흩어져 있어서 어디에서 일자리를 찾을지 모르고 있다</a:t>
                      </a:r>
                      <a:r>
                        <a:rPr lang="en-US" altLang="ko-KR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중소기업에 대한 잘못된 인식이 취업시장에도 그대로 반영되고 있는 것이다</a:t>
                      </a:r>
                      <a:r>
                        <a:rPr lang="en-US" altLang="ko-KR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 대학생들이 </a:t>
                      </a:r>
                      <a:r>
                        <a:rPr lang="ko-KR" altLang="en-US" sz="140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기술혁신형</a:t>
                      </a:r>
                      <a:r>
                        <a:rPr lang="ko-KR" altLang="en-US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중소기업체에서 현장실습을 하고 나면 중소기업에 대한 부정적 인식이 바뀐다고 한다</a:t>
                      </a:r>
                      <a:r>
                        <a:rPr lang="en-US" altLang="ko-KR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생각을 바꾸면 대기업 못지않은 중소기업을 선택할 수 있다</a:t>
                      </a:r>
                      <a:r>
                        <a:rPr lang="en-US" altLang="ko-KR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&lt; Copyright ⓒ </a:t>
                      </a:r>
                      <a:r>
                        <a:rPr lang="ko-KR" altLang="en-US" sz="140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매일경제</a:t>
                      </a:r>
                      <a:r>
                        <a:rPr lang="en-US" altLang="ko-KR" sz="14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2006. 12. 2 &gt;</a:t>
                      </a:r>
                      <a:endParaRPr lang="ko-KR" altLang="en-US" sz="14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049" marR="33049" marT="30505" marB="30505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754" name="Rectangle 1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>
              <a:latin typeface="Book Antiqua" pitchFamily="18" charset="0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263779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55250"/>
              </p:ext>
            </p:extLst>
          </p:nvPr>
        </p:nvGraphicFramePr>
        <p:xfrm>
          <a:off x="191344" y="764705"/>
          <a:ext cx="11737303" cy="5904656"/>
        </p:xfrm>
        <a:graphic>
          <a:graphicData uri="http://schemas.openxmlformats.org/drawingml/2006/table">
            <a:tbl>
              <a:tblPr/>
              <a:tblGrid>
                <a:gridCol w="3888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2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7272">
                <a:tc gridSpan="3">
                  <a:txBody>
                    <a:bodyPr/>
                    <a:lstStyle/>
                    <a:p>
                      <a:pPr marL="6350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식당에 요리사가 없다</a:t>
                      </a: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9225" marR="9225" marT="8515" marB="8515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27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Positive</a:t>
                      </a:r>
                      <a:endParaRPr lang="ko-KR" altLang="en-US" sz="18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225" marR="9225" marT="8515" marB="8515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Possibilities</a:t>
                      </a:r>
                      <a:endParaRPr lang="ko-KR" altLang="en-US" sz="18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225" marR="9225" marT="8515" marB="8515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Concerns(worry </a:t>
                      </a:r>
                      <a:r>
                        <a:rPr lang="en-US" altLang="ko-KR" sz="18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about)</a:t>
                      </a:r>
                      <a:endParaRPr lang="ko-KR" altLang="en-US" sz="18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225" marR="9225" marT="8515" marB="8515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1696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</a:t>
                      </a:r>
                      <a:endParaRPr lang="ko-KR" altLang="en-US" sz="18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225" marR="9225" marT="8515" marB="8515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</a:t>
                      </a:r>
                      <a:endParaRPr lang="ko-KR" altLang="en-US" sz="18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225" marR="9225" marT="8515" marB="8515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</a:t>
                      </a:r>
                      <a:endParaRPr lang="ko-KR" altLang="en-US" sz="1800" b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225" marR="9225" marT="8515" marB="8515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8415">
                <a:tc gridSpan="3"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</a:t>
                      </a:r>
                      <a:r>
                        <a:rPr lang="en-US" altLang="ko-KR" sz="1800" b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Your solution suggested</a:t>
                      </a:r>
                      <a:r>
                        <a:rPr lang="ko-KR" altLang="en-US" sz="1800" b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800" b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800" b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이를 토대로 바람직한 해결 방안을 세운다</a:t>
                      </a:r>
                      <a:r>
                        <a:rPr lang="en-US" altLang="ko-KR" sz="1800" b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8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225" marR="9225" marT="8515" marB="8515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143000" y="5311"/>
            <a:ext cx="9054704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800" dirty="0">
                <a:latin typeface="+mj-ea"/>
                <a:ea typeface="+mj-ea"/>
              </a:rPr>
              <a:t>PPC </a:t>
            </a:r>
            <a:r>
              <a:rPr lang="ko-KR" altLang="en-US" sz="2800" dirty="0">
                <a:latin typeface="+mj-ea"/>
                <a:ea typeface="+mj-ea"/>
              </a:rPr>
              <a:t>기법 실습 읽은 내용에 대해 생각해 보자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PPC </a:t>
            </a:r>
            <a:r>
              <a:rPr lang="ko-KR" altLang="en-US" dirty="0"/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84845106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208663"/>
              </p:ext>
            </p:extLst>
          </p:nvPr>
        </p:nvGraphicFramePr>
        <p:xfrm>
          <a:off x="335360" y="764705"/>
          <a:ext cx="11233248" cy="5760639"/>
        </p:xfrm>
        <a:graphic>
          <a:graphicData uri="http://schemas.openxmlformats.org/drawingml/2006/table">
            <a:tbl>
              <a:tblPr/>
              <a:tblGrid>
                <a:gridCol w="3063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7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1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2669">
                <a:tc gridSpan="3"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중학생인 아들이 방학 동안 매일 게임만 하고 있다</a:t>
                      </a:r>
                      <a:r>
                        <a:rPr lang="en-US" altLang="ko-KR" sz="1800" b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8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225" marR="9225" marT="8515" marB="8515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037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좋은 면</a:t>
                      </a:r>
                      <a:r>
                        <a:rPr lang="en-US" altLang="ko-KR" sz="1800" b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800" b="0" spc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긍정적인면</a:t>
                      </a:r>
                      <a:r>
                        <a:rPr lang="en-US" altLang="ko-KR" sz="1800" b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8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225" marR="9225" marT="8515" marB="8515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어떤 일이 일어날까</a:t>
                      </a:r>
                      <a:r>
                        <a:rPr lang="en-US" altLang="ko-KR" sz="1800" b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?(</a:t>
                      </a:r>
                      <a:r>
                        <a:rPr lang="ko-KR" altLang="en-US" sz="1800" b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가능성</a:t>
                      </a:r>
                      <a:r>
                        <a:rPr lang="en-US" altLang="ko-KR" sz="1800" b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8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225" marR="9225" marT="8515" marB="8515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spc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우려스러운</a:t>
                      </a:r>
                      <a:r>
                        <a:rPr lang="ko-KR" altLang="en-US" sz="1800" b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점</a:t>
                      </a:r>
                      <a:r>
                        <a:rPr lang="en-US" altLang="ko-KR" sz="1800" b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800" b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염려스러운 면</a:t>
                      </a:r>
                      <a:r>
                        <a:rPr lang="en-US" altLang="ko-KR" sz="1800" b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8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225" marR="9225" marT="8515" marB="8515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80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</a:t>
                      </a:r>
                      <a:endParaRPr lang="ko-KR" altLang="en-US" sz="18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225" marR="9225" marT="8515" marB="8515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</a:t>
                      </a:r>
                      <a:endParaRPr lang="ko-KR" altLang="en-US" sz="18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225" marR="9225" marT="8515" marB="8515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</a:t>
                      </a:r>
                      <a:endParaRPr lang="ko-KR" altLang="en-US" sz="18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225" marR="9225" marT="8515" marB="8515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2128">
                <a:tc gridSpan="3"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 해결방법 </a:t>
                      </a:r>
                      <a:r>
                        <a:rPr lang="en-US" altLang="ko-KR" sz="1800" b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800" b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이를 토대로 바람직한 해결 방안을 세운다</a:t>
                      </a:r>
                      <a:r>
                        <a:rPr lang="en-US" altLang="ko-KR" sz="1800" b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8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225" marR="9225" marT="8515" marB="8515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143000" y="5311"/>
            <a:ext cx="9054704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2800" dirty="0">
                <a:latin typeface="+mj-ea"/>
                <a:ea typeface="+mj-ea"/>
              </a:rPr>
              <a:t>PPC </a:t>
            </a:r>
            <a:r>
              <a:rPr lang="ko-KR" altLang="en-US" sz="2800" dirty="0">
                <a:latin typeface="+mj-ea"/>
                <a:ea typeface="+mj-ea"/>
              </a:rPr>
              <a:t>기법 실습 읽은 내용에 대해 생각해 보자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PPC </a:t>
            </a:r>
            <a:r>
              <a:rPr lang="ko-KR" altLang="en-US" dirty="0"/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40210384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Highlighting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idx="1"/>
          </p:nvPr>
        </p:nvSpPr>
        <p:spPr>
          <a:xfrm>
            <a:off x="263352" y="836712"/>
            <a:ext cx="11665296" cy="4824534"/>
          </a:xfrm>
          <a:noFill/>
        </p:spPr>
        <p:txBody>
          <a:bodyPr>
            <a:noAutofit/>
          </a:bodyPr>
          <a:lstStyle/>
          <a:p>
            <a:pPr marL="381000" indent="-381000">
              <a:spcBef>
                <a:spcPct val="0"/>
              </a:spcBef>
            </a:pPr>
            <a:r>
              <a:rPr lang="en-US" altLang="ko-KR" sz="2800" dirty="0"/>
              <a:t> </a:t>
            </a:r>
            <a:r>
              <a:rPr lang="ko-KR" altLang="en-US" sz="2800" dirty="0"/>
              <a:t>아이디어 중 적절한 것들을 선정하여 관련된 것들끼리 묶음으로써 문제 해결을 위한 대안들의 분류를 유도하는 방식</a:t>
            </a:r>
          </a:p>
          <a:p>
            <a:pPr marL="690563" lvl="1" indent="-342900">
              <a:buFont typeface="Wingdings" pitchFamily="2" charset="2"/>
              <a:buAutoNum type="circleNumDbPlain"/>
            </a:pPr>
            <a:r>
              <a:rPr lang="ko-KR" altLang="en-US" sz="2800" dirty="0"/>
              <a:t> </a:t>
            </a:r>
            <a:r>
              <a:rPr lang="en-US" altLang="ko-KR" sz="2800" dirty="0"/>
              <a:t>Hits </a:t>
            </a:r>
            <a:r>
              <a:rPr lang="ko-KR" altLang="en-US" sz="2800" dirty="0"/>
              <a:t>아이디어 선정하기 </a:t>
            </a:r>
            <a:r>
              <a:rPr lang="en-US" altLang="ko-KR" sz="2800" dirty="0"/>
              <a:t>: </a:t>
            </a:r>
          </a:p>
          <a:p>
            <a:pPr marL="1297244" lvl="2" indent="-4572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아이디어를 나열해 그 중에서 가장 적절해 보이는 것에 표시를 한다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marL="690563" lvl="1" indent="-342900">
              <a:buFont typeface="Wingdings" pitchFamily="2" charset="2"/>
              <a:buAutoNum type="circleNumDbPlain"/>
            </a:pPr>
            <a:r>
              <a:rPr lang="ko-KR" altLang="en-US" sz="2800" dirty="0"/>
              <a:t> </a:t>
            </a:r>
            <a:r>
              <a:rPr lang="en-US" altLang="ko-KR" sz="2800" dirty="0"/>
              <a:t>Hot Spots </a:t>
            </a:r>
            <a:r>
              <a:rPr lang="ko-KR" altLang="en-US" sz="2800" dirty="0"/>
              <a:t>찾기 </a:t>
            </a:r>
            <a:r>
              <a:rPr lang="en-US" altLang="ko-KR" sz="2800" dirty="0"/>
              <a:t>: </a:t>
            </a:r>
          </a:p>
          <a:p>
            <a:pPr marL="1297244" lvl="2" indent="-4572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히트 아이디어들 중에 서로 관련되어 있는 것들끼리 분류해 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Hot Spots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을 찾아낸다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marL="690563" lvl="1" indent="-342900">
              <a:buFont typeface="Wingdings" pitchFamily="2" charset="2"/>
              <a:buAutoNum type="circleNumDbPlain"/>
            </a:pPr>
            <a:r>
              <a:rPr lang="ko-KR" altLang="en-US" sz="2800" dirty="0"/>
              <a:t> 각 </a:t>
            </a:r>
            <a:r>
              <a:rPr lang="en-US" altLang="ko-KR" sz="2800" dirty="0"/>
              <a:t>Hot Spots </a:t>
            </a:r>
            <a:r>
              <a:rPr lang="ko-KR" altLang="en-US" sz="2800" dirty="0"/>
              <a:t>에 대해 진술하기 </a:t>
            </a:r>
            <a:r>
              <a:rPr lang="en-US" altLang="ko-KR" sz="2800" dirty="0"/>
              <a:t>: </a:t>
            </a:r>
          </a:p>
          <a:p>
            <a:pPr marL="1297244" lvl="2" indent="-4572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Hot Spots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의미와 가능한 결과 등을 탐색해 보고 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Hot Spots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의 구체적인 의미에 대해 진술해 본다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marL="690563" lvl="1" indent="-342900">
              <a:buFont typeface="Wingdings" pitchFamily="2" charset="2"/>
              <a:buAutoNum type="circleNumDbPlain"/>
            </a:pPr>
            <a:r>
              <a:rPr lang="ko-KR" altLang="en-US" sz="2800" dirty="0"/>
              <a:t>해결책 찾기 </a:t>
            </a:r>
            <a:r>
              <a:rPr lang="en-US" altLang="ko-KR" sz="2800" dirty="0"/>
              <a:t>: </a:t>
            </a:r>
          </a:p>
          <a:p>
            <a:pPr marL="1297244" lvl="2" indent="-457200"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가장 적절한 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Hot Spots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혹은 몇 개의 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Hot Spots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을 조합하여 문제해결에 가장 적절한 해결책을 찾는다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9191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2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Highlighting </a:t>
            </a:r>
            <a:r>
              <a:rPr lang="ko-KR" altLang="en-US" dirty="0"/>
              <a:t>개념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3352" y="908720"/>
            <a:ext cx="11593288" cy="5544616"/>
          </a:xfrm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buFont typeface="Wingdings" pitchFamily="2" charset="2"/>
              <a:buChar char="l"/>
              <a:defRPr/>
            </a:pPr>
            <a:r>
              <a:rPr lang="ko-KR" altLang="en-US" sz="2400" dirty="0"/>
              <a:t>여러 가지의 대안들을 기본적인 몇 개의 범주로 압축하여 분류하기 위한 수렴적 사고도구</a:t>
            </a:r>
            <a:endParaRPr lang="en-US" altLang="ko-KR" sz="2400" dirty="0"/>
          </a:p>
          <a:p>
            <a:pPr lvl="1">
              <a:buFont typeface="Wingdings" panose="05000000000000000000" pitchFamily="2" charset="2"/>
              <a:buChar char="ü"/>
              <a:defRPr/>
            </a:pPr>
            <a:r>
              <a:rPr lang="ko-KR" altLang="en-US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발산적 사고기법을 사용하여 생성된 아이디어들 중 괜찮다고 느껴지는 아이디어들을 선택한다</a:t>
            </a:r>
            <a:r>
              <a:rPr lang="en-US" altLang="ko-KR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. (</a:t>
            </a:r>
            <a:r>
              <a:rPr lang="ko-KR" altLang="en-US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 아이디어를 </a:t>
            </a:r>
            <a:r>
              <a:rPr lang="en-US" altLang="ko-KR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Hit</a:t>
            </a:r>
            <a:r>
              <a:rPr lang="ko-KR" altLang="en-US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라 함</a:t>
            </a:r>
            <a:r>
              <a:rPr lang="en-US" altLang="ko-KR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), </a:t>
            </a:r>
          </a:p>
          <a:p>
            <a:pPr lvl="1">
              <a:buFont typeface="Wingdings" panose="05000000000000000000" pitchFamily="2" charset="2"/>
              <a:buChar char="ü"/>
              <a:defRPr/>
            </a:pPr>
            <a:r>
              <a:rPr lang="ko-KR" altLang="en-US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이들을 공통적인 측면이나 요소에 따라 묶음</a:t>
            </a:r>
            <a:r>
              <a:rPr lang="en-US" altLang="ko-KR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결집</a:t>
            </a:r>
            <a:r>
              <a:rPr lang="en-US" altLang="ko-KR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cluster)</a:t>
            </a:r>
            <a:r>
              <a:rPr lang="ko-KR" altLang="en-US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을 만드는데</a:t>
            </a:r>
            <a:r>
              <a:rPr lang="en-US" altLang="ko-KR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이를 </a:t>
            </a:r>
            <a:r>
              <a:rPr lang="en-US" altLang="ko-KR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Hot Spots</a:t>
            </a:r>
            <a:r>
              <a:rPr lang="ko-KR" altLang="en-US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이라 한다</a:t>
            </a:r>
            <a:r>
              <a:rPr lang="en-US" altLang="ko-KR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</a:p>
          <a:p>
            <a:pPr lvl="1">
              <a:buFont typeface="Wingdings" panose="05000000000000000000" pitchFamily="2" charset="2"/>
              <a:buChar char="ü"/>
              <a:defRPr/>
            </a:pPr>
            <a:r>
              <a:rPr lang="ko-KR" altLang="en-US" sz="2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하이라이팅은</a:t>
            </a:r>
            <a:r>
              <a:rPr lang="ko-KR" altLang="en-US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이러한 적중 영역을 문제해결에 적합한 형태로 수정하고 발전시켜서 더 나은 대안으로 만들어가는 기법이다</a:t>
            </a:r>
            <a:r>
              <a:rPr lang="en-US" altLang="ko-KR" sz="220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</a:p>
          <a:p>
            <a:pPr lvl="1">
              <a:buFont typeface="Wingdings" panose="05000000000000000000" pitchFamily="2" charset="2"/>
              <a:buChar char="ü"/>
              <a:defRPr/>
            </a:pPr>
            <a:endParaRPr lang="en-US" altLang="ko-KR" sz="2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buFont typeface="Wingdings" pitchFamily="2" charset="2"/>
              <a:buChar char="l"/>
              <a:defRPr/>
            </a:pPr>
            <a:r>
              <a:rPr lang="ko-KR" altLang="en-US" sz="2400" dirty="0"/>
              <a:t>어떤 관계를 중심으로 공통 주제끼리 영역을 만들어 조직화한다</a:t>
            </a:r>
            <a:r>
              <a:rPr lang="en-US" altLang="ko-KR" sz="2400" dirty="0"/>
              <a:t>. </a:t>
            </a:r>
          </a:p>
          <a:p>
            <a:pPr>
              <a:buFont typeface="Wingdings" pitchFamily="2" charset="2"/>
              <a:buChar char="l"/>
              <a:defRPr/>
            </a:pPr>
            <a:endParaRPr lang="en-US" altLang="ko-KR" sz="2400" dirty="0"/>
          </a:p>
          <a:p>
            <a:pPr>
              <a:buFont typeface="Wingdings" pitchFamily="2" charset="2"/>
              <a:buChar char="l"/>
              <a:defRPr/>
            </a:pPr>
            <a:r>
              <a:rPr lang="ko-KR" altLang="en-US" sz="2400" dirty="0"/>
              <a:t>조직화된 영역에서는 공통의 주제</a:t>
            </a:r>
            <a:r>
              <a:rPr lang="en-US" altLang="ko-KR" sz="2400" dirty="0"/>
              <a:t>(</a:t>
            </a:r>
            <a:r>
              <a:rPr lang="ko-KR" altLang="en-US" sz="2400" dirty="0"/>
              <a:t>명칭</a:t>
            </a:r>
            <a:r>
              <a:rPr lang="en-US" altLang="ko-KR" sz="2400" dirty="0"/>
              <a:t>)</a:t>
            </a:r>
            <a:r>
              <a:rPr lang="ko-KR" altLang="en-US" sz="2400" dirty="0"/>
              <a:t>를 붙인다</a:t>
            </a:r>
            <a:r>
              <a:rPr lang="en-US" altLang="ko-KR" sz="2400" dirty="0"/>
              <a:t>. </a:t>
            </a:r>
          </a:p>
          <a:p>
            <a:pPr>
              <a:buFont typeface="Wingdings" pitchFamily="2" charset="2"/>
              <a:buChar char="l"/>
              <a:defRPr/>
            </a:pPr>
            <a:endParaRPr lang="en-US" altLang="ko-KR" sz="2400" dirty="0"/>
          </a:p>
          <a:p>
            <a:pPr>
              <a:buFont typeface="Wingdings" pitchFamily="2" charset="2"/>
              <a:buChar char="l"/>
              <a:defRPr/>
            </a:pPr>
            <a:r>
              <a:rPr lang="ko-KR" altLang="en-US" sz="2400" dirty="0" err="1"/>
              <a:t>하이라이팅을</a:t>
            </a:r>
            <a:r>
              <a:rPr lang="ko-KR" altLang="en-US" sz="2400" dirty="0"/>
              <a:t> 하기 위하여 먼저 히트한 대안에 번호를 부여한다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</a:p>
          <a:p>
            <a:pPr>
              <a:buFont typeface="Wingdings" pitchFamily="2" charset="2"/>
              <a:buChar char="l"/>
              <a:defRPr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93649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Highlighting </a:t>
            </a:r>
            <a:r>
              <a:rPr lang="ko-KR" altLang="en-US" dirty="0"/>
              <a:t>활용 예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045371"/>
            <a:ext cx="10972800" cy="4525963"/>
          </a:xfrm>
        </p:spPr>
        <p:txBody>
          <a:bodyPr>
            <a:normAutofit/>
          </a:bodyPr>
          <a:lstStyle/>
          <a:p>
            <a:pPr marL="381000" indent="-381000">
              <a:buNone/>
            </a:pPr>
            <a:r>
              <a:rPr lang="ko-KR" altLang="en-US" sz="2400" dirty="0"/>
              <a:t>해결해야 할 문제 </a:t>
            </a:r>
            <a:r>
              <a:rPr lang="en-US" altLang="ko-KR" sz="2400" dirty="0"/>
              <a:t>: </a:t>
            </a:r>
            <a:r>
              <a:rPr lang="ko-KR" altLang="en-US" sz="2400" dirty="0"/>
              <a:t>우리들이 학교생활을 </a:t>
            </a:r>
            <a:r>
              <a:rPr lang="ko-KR" altLang="en-US" sz="2400" dirty="0" err="1"/>
              <a:t>보람있게</a:t>
            </a:r>
            <a:r>
              <a:rPr lang="ko-KR" altLang="en-US" sz="2400" dirty="0"/>
              <a:t> 할 수 있는 방법은</a:t>
            </a:r>
            <a:r>
              <a:rPr lang="en-US" altLang="ko-KR" sz="2400" dirty="0"/>
              <a:t>?</a:t>
            </a:r>
          </a:p>
        </p:txBody>
      </p:sp>
      <p:sp>
        <p:nvSpPr>
          <p:cNvPr id="1143907" name="Rectangle 99"/>
          <p:cNvSpPr>
            <a:spLocks noChangeArrowheads="1"/>
          </p:cNvSpPr>
          <p:nvPr/>
        </p:nvSpPr>
        <p:spPr bwMode="auto">
          <a:xfrm>
            <a:off x="8256588" y="5121278"/>
            <a:ext cx="2087562" cy="90011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/>
          <a:p>
            <a:pPr algn="ctr"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  <a:defRPr/>
            </a:pPr>
            <a:r>
              <a:rPr kumimoji="1" lang="en-US" altLang="ko-KR">
                <a:solidFill>
                  <a:srgbClr val="000000"/>
                </a:solidFill>
                <a:latin typeface="HY헤드라인M" pitchFamily="18" charset="-127"/>
              </a:rPr>
              <a:t>C </a:t>
            </a:r>
            <a:r>
              <a:rPr kumimoji="1" lang="ko-KR" altLang="en-US">
                <a:solidFill>
                  <a:srgbClr val="000000"/>
                </a:solidFill>
                <a:latin typeface="HY헤드라인M" pitchFamily="18" charset="-127"/>
              </a:rPr>
              <a:t>영역</a:t>
            </a:r>
          </a:p>
        </p:txBody>
      </p:sp>
      <p:sp>
        <p:nvSpPr>
          <p:cNvPr id="1143903" name="Rectangle 95"/>
          <p:cNvSpPr>
            <a:spLocks noChangeArrowheads="1"/>
          </p:cNvSpPr>
          <p:nvPr/>
        </p:nvSpPr>
        <p:spPr bwMode="auto">
          <a:xfrm>
            <a:off x="8256588" y="3806828"/>
            <a:ext cx="2087562" cy="90011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/>
          <a:p>
            <a:pPr algn="ctr"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  <a:defRPr/>
            </a:pPr>
            <a:r>
              <a:rPr kumimoji="1" lang="en-US" altLang="ko-KR">
                <a:solidFill>
                  <a:srgbClr val="000000"/>
                </a:solidFill>
                <a:latin typeface="HY헤드라인M" pitchFamily="18" charset="-127"/>
              </a:rPr>
              <a:t>B </a:t>
            </a:r>
            <a:r>
              <a:rPr kumimoji="1" lang="ko-KR" altLang="en-US">
                <a:solidFill>
                  <a:srgbClr val="000000"/>
                </a:solidFill>
                <a:latin typeface="HY헤드라인M" pitchFamily="18" charset="-127"/>
              </a:rPr>
              <a:t>영역</a:t>
            </a:r>
          </a:p>
        </p:txBody>
      </p:sp>
      <p:sp>
        <p:nvSpPr>
          <p:cNvPr id="1143899" name="Rectangle 91"/>
          <p:cNvSpPr>
            <a:spLocks noChangeArrowheads="1"/>
          </p:cNvSpPr>
          <p:nvPr/>
        </p:nvSpPr>
        <p:spPr bwMode="auto">
          <a:xfrm>
            <a:off x="8256588" y="2492378"/>
            <a:ext cx="2087562" cy="90011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/>
          <a:p>
            <a:pPr algn="ctr"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  <a:defRPr/>
            </a:pPr>
            <a:r>
              <a:rPr kumimoji="1" lang="en-US" altLang="ko-KR">
                <a:solidFill>
                  <a:srgbClr val="000000"/>
                </a:solidFill>
                <a:latin typeface="HY헤드라인M" pitchFamily="18" charset="-127"/>
              </a:rPr>
              <a:t>A </a:t>
            </a:r>
            <a:r>
              <a:rPr kumimoji="1" lang="ko-KR" altLang="en-US">
                <a:solidFill>
                  <a:srgbClr val="000000"/>
                </a:solidFill>
                <a:latin typeface="HY헤드라인M" pitchFamily="18" charset="-127"/>
              </a:rPr>
              <a:t>영역</a:t>
            </a:r>
          </a:p>
        </p:txBody>
      </p:sp>
      <p:sp>
        <p:nvSpPr>
          <p:cNvPr id="1143895" name="Rectangle 87"/>
          <p:cNvSpPr>
            <a:spLocks noChangeArrowheads="1"/>
          </p:cNvSpPr>
          <p:nvPr/>
        </p:nvSpPr>
        <p:spPr bwMode="auto">
          <a:xfrm>
            <a:off x="8256588" y="1557341"/>
            <a:ext cx="2087562" cy="7461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/>
          <a:p>
            <a:pPr algn="ctr" latinLnBrk="1">
              <a:buFont typeface="HY헤드라인M" pitchFamily="18" charset="-127"/>
              <a:buNone/>
              <a:defRPr/>
            </a:pPr>
            <a:r>
              <a:rPr kumimoji="1" lang="ko-KR" altLang="en-US" dirty="0">
                <a:solidFill>
                  <a:srgbClr val="000000"/>
                </a:solidFill>
                <a:latin typeface="HY헤드라인M" pitchFamily="18" charset="-127"/>
              </a:rPr>
              <a:t>영역 구분</a:t>
            </a:r>
            <a:endParaRPr kumimoji="1" lang="en-US" altLang="ko-KR" dirty="0">
              <a:solidFill>
                <a:srgbClr val="000000"/>
              </a:solidFill>
              <a:latin typeface="HY헤드라인M" pitchFamily="18" charset="-127"/>
            </a:endParaRPr>
          </a:p>
          <a:p>
            <a:pPr algn="ctr" latinLnBrk="1">
              <a:buFont typeface="HY헤드라인M" pitchFamily="18" charset="-127"/>
              <a:buNone/>
              <a:defRPr/>
            </a:pPr>
            <a:r>
              <a:rPr kumimoji="1" lang="en-US" altLang="ko-KR" dirty="0">
                <a:solidFill>
                  <a:srgbClr val="000000"/>
                </a:solidFill>
                <a:latin typeface="HY헤드라인M" pitchFamily="18" charset="-127"/>
              </a:rPr>
              <a:t>(Hot Spot)</a:t>
            </a:r>
            <a:endParaRPr kumimoji="1" lang="ko-KR" altLang="en-US" dirty="0">
              <a:solidFill>
                <a:srgbClr val="000000"/>
              </a:solidFill>
              <a:latin typeface="HY헤드라인M" pitchFamily="18" charset="-127"/>
            </a:endParaRPr>
          </a:p>
        </p:txBody>
      </p:sp>
      <p:sp>
        <p:nvSpPr>
          <p:cNvPr id="26632" name="Rectangle 75"/>
          <p:cNvSpPr>
            <a:spLocks noChangeArrowheads="1"/>
          </p:cNvSpPr>
          <p:nvPr/>
        </p:nvSpPr>
        <p:spPr bwMode="auto">
          <a:xfrm>
            <a:off x="6600826" y="5256216"/>
            <a:ext cx="1081088" cy="4206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</a:pPr>
            <a:endParaRPr kumimoji="1" lang="ko-KR" altLang="ko-KR">
              <a:solidFill>
                <a:srgbClr val="000000"/>
              </a:solidFill>
              <a:latin typeface="HY헤드라인M" pitchFamily="18" charset="-127"/>
            </a:endParaRPr>
          </a:p>
        </p:txBody>
      </p:sp>
      <p:sp>
        <p:nvSpPr>
          <p:cNvPr id="26633" name="Rectangle 73"/>
          <p:cNvSpPr>
            <a:spLocks noChangeArrowheads="1"/>
          </p:cNvSpPr>
          <p:nvPr/>
        </p:nvSpPr>
        <p:spPr bwMode="auto">
          <a:xfrm>
            <a:off x="2281240" y="5256216"/>
            <a:ext cx="4319587" cy="4206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</a:pPr>
            <a:r>
              <a:rPr kumimoji="1" lang="ko-KR" altLang="en-US">
                <a:solidFill>
                  <a:srgbClr val="000000"/>
                </a:solidFill>
                <a:latin typeface="HY헤드라인M" pitchFamily="18" charset="-127"/>
              </a:rPr>
              <a:t>선생님과 친분을 갖는다</a:t>
            </a:r>
            <a:r>
              <a:rPr kumimoji="1" lang="en-US" altLang="ko-KR">
                <a:solidFill>
                  <a:srgbClr val="000000"/>
                </a:solidFill>
                <a:latin typeface="HY헤드라인M" pitchFamily="18" charset="-127"/>
              </a:rPr>
              <a:t>.</a:t>
            </a:r>
          </a:p>
        </p:txBody>
      </p:sp>
      <p:sp>
        <p:nvSpPr>
          <p:cNvPr id="26634" name="Rectangle 71"/>
          <p:cNvSpPr>
            <a:spLocks noChangeArrowheads="1"/>
          </p:cNvSpPr>
          <p:nvPr/>
        </p:nvSpPr>
        <p:spPr bwMode="auto">
          <a:xfrm>
            <a:off x="1416050" y="5256216"/>
            <a:ext cx="865188" cy="4206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</a:pPr>
            <a:r>
              <a:rPr kumimoji="1" lang="en-US" altLang="ko-KR">
                <a:solidFill>
                  <a:srgbClr val="000000"/>
                </a:solidFill>
                <a:latin typeface="HY헤드라인M" pitchFamily="18" charset="-127"/>
              </a:rPr>
              <a:t>8</a:t>
            </a:r>
          </a:p>
        </p:txBody>
      </p:sp>
      <p:sp>
        <p:nvSpPr>
          <p:cNvPr id="26635" name="Rectangle 68"/>
          <p:cNvSpPr>
            <a:spLocks noChangeArrowheads="1"/>
          </p:cNvSpPr>
          <p:nvPr/>
        </p:nvSpPr>
        <p:spPr bwMode="auto">
          <a:xfrm>
            <a:off x="6600826" y="4414841"/>
            <a:ext cx="1081088" cy="4206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</a:pPr>
            <a:endParaRPr kumimoji="1" lang="ko-KR" altLang="ko-KR">
              <a:solidFill>
                <a:srgbClr val="000000"/>
              </a:solidFill>
              <a:latin typeface="HY헤드라인M" pitchFamily="18" charset="-127"/>
            </a:endParaRPr>
          </a:p>
        </p:txBody>
      </p:sp>
      <p:sp>
        <p:nvSpPr>
          <p:cNvPr id="26636" name="Rectangle 66"/>
          <p:cNvSpPr>
            <a:spLocks noChangeArrowheads="1"/>
          </p:cNvSpPr>
          <p:nvPr/>
        </p:nvSpPr>
        <p:spPr bwMode="auto">
          <a:xfrm>
            <a:off x="2281240" y="4414841"/>
            <a:ext cx="4319587" cy="4206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</a:pPr>
            <a:r>
              <a:rPr kumimoji="1" lang="ko-KR" altLang="en-US">
                <a:solidFill>
                  <a:srgbClr val="000000"/>
                </a:solidFill>
                <a:latin typeface="HY헤드라인M" pitchFamily="18" charset="-127"/>
              </a:rPr>
              <a:t>친구들과 잘 사귄다</a:t>
            </a:r>
            <a:r>
              <a:rPr kumimoji="1" lang="en-US" altLang="ko-KR">
                <a:solidFill>
                  <a:srgbClr val="000000"/>
                </a:solidFill>
                <a:latin typeface="HY헤드라인M" pitchFamily="18" charset="-127"/>
              </a:rPr>
              <a:t>.</a:t>
            </a:r>
          </a:p>
        </p:txBody>
      </p:sp>
      <p:sp>
        <p:nvSpPr>
          <p:cNvPr id="26637" name="Rectangle 64"/>
          <p:cNvSpPr>
            <a:spLocks noChangeArrowheads="1"/>
          </p:cNvSpPr>
          <p:nvPr/>
        </p:nvSpPr>
        <p:spPr bwMode="auto">
          <a:xfrm>
            <a:off x="1416050" y="4414841"/>
            <a:ext cx="865188" cy="4206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</a:pPr>
            <a:r>
              <a:rPr kumimoji="1" lang="en-US" altLang="ko-KR">
                <a:solidFill>
                  <a:srgbClr val="000000"/>
                </a:solidFill>
                <a:latin typeface="HY헤드라인M" pitchFamily="18" charset="-127"/>
              </a:rPr>
              <a:t>6</a:t>
            </a:r>
          </a:p>
        </p:txBody>
      </p:sp>
      <p:sp>
        <p:nvSpPr>
          <p:cNvPr id="26638" name="Rectangle 61"/>
          <p:cNvSpPr>
            <a:spLocks noChangeArrowheads="1"/>
          </p:cNvSpPr>
          <p:nvPr/>
        </p:nvSpPr>
        <p:spPr bwMode="auto">
          <a:xfrm>
            <a:off x="6600826" y="3573466"/>
            <a:ext cx="1081088" cy="4206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</a:pPr>
            <a:r>
              <a:rPr kumimoji="1" lang="en-US" altLang="ko-KR">
                <a:solidFill>
                  <a:srgbClr val="000000"/>
                </a:solidFill>
                <a:latin typeface="HY헤드라인M" pitchFamily="18" charset="-127"/>
              </a:rPr>
              <a:t>★</a:t>
            </a:r>
          </a:p>
        </p:txBody>
      </p:sp>
      <p:sp>
        <p:nvSpPr>
          <p:cNvPr id="26639" name="Rectangle 59"/>
          <p:cNvSpPr>
            <a:spLocks noChangeArrowheads="1"/>
          </p:cNvSpPr>
          <p:nvPr/>
        </p:nvSpPr>
        <p:spPr bwMode="auto">
          <a:xfrm>
            <a:off x="2281240" y="3573466"/>
            <a:ext cx="4319587" cy="4206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</a:pPr>
            <a:r>
              <a:rPr kumimoji="1" lang="ko-KR" altLang="en-US">
                <a:solidFill>
                  <a:srgbClr val="000000"/>
                </a:solidFill>
                <a:latin typeface="HY헤드라인M" pitchFamily="18" charset="-127"/>
              </a:rPr>
              <a:t>봉사 활동을 한다</a:t>
            </a:r>
            <a:r>
              <a:rPr kumimoji="1" lang="en-US" altLang="ko-KR">
                <a:solidFill>
                  <a:srgbClr val="000000"/>
                </a:solidFill>
                <a:latin typeface="HY헤드라인M" pitchFamily="18" charset="-127"/>
              </a:rPr>
              <a:t>.</a:t>
            </a:r>
          </a:p>
        </p:txBody>
      </p:sp>
      <p:sp>
        <p:nvSpPr>
          <p:cNvPr id="26640" name="Rectangle 57"/>
          <p:cNvSpPr>
            <a:spLocks noChangeArrowheads="1"/>
          </p:cNvSpPr>
          <p:nvPr/>
        </p:nvSpPr>
        <p:spPr bwMode="auto">
          <a:xfrm>
            <a:off x="1416050" y="3573466"/>
            <a:ext cx="865188" cy="4206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</a:pPr>
            <a:r>
              <a:rPr kumimoji="1" lang="en-US" altLang="ko-KR">
                <a:solidFill>
                  <a:srgbClr val="000000"/>
                </a:solidFill>
                <a:latin typeface="HY헤드라인M" pitchFamily="18" charset="-127"/>
              </a:rPr>
              <a:t>4</a:t>
            </a:r>
          </a:p>
        </p:txBody>
      </p:sp>
      <p:sp>
        <p:nvSpPr>
          <p:cNvPr id="26641" name="Rectangle 54"/>
          <p:cNvSpPr>
            <a:spLocks noChangeArrowheads="1"/>
          </p:cNvSpPr>
          <p:nvPr/>
        </p:nvSpPr>
        <p:spPr bwMode="auto">
          <a:xfrm>
            <a:off x="6600826" y="2732091"/>
            <a:ext cx="1081088" cy="4206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</a:pPr>
            <a:r>
              <a:rPr kumimoji="1" lang="en-US" altLang="ko-KR">
                <a:solidFill>
                  <a:srgbClr val="000000"/>
                </a:solidFill>
                <a:latin typeface="HY헤드라인M" pitchFamily="18" charset="-127"/>
              </a:rPr>
              <a:t>★</a:t>
            </a:r>
          </a:p>
        </p:txBody>
      </p:sp>
      <p:sp>
        <p:nvSpPr>
          <p:cNvPr id="26642" name="Rectangle 52"/>
          <p:cNvSpPr>
            <a:spLocks noChangeArrowheads="1"/>
          </p:cNvSpPr>
          <p:nvPr/>
        </p:nvSpPr>
        <p:spPr bwMode="auto">
          <a:xfrm>
            <a:off x="2281240" y="2732091"/>
            <a:ext cx="4319587" cy="4206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</a:pPr>
            <a:r>
              <a:rPr kumimoji="1" lang="ko-KR" altLang="en-US">
                <a:solidFill>
                  <a:srgbClr val="000000"/>
                </a:solidFill>
                <a:latin typeface="HY헤드라인M" pitchFamily="18" charset="-127"/>
              </a:rPr>
              <a:t>계획표를 짜서 알찬 생활을 한다</a:t>
            </a:r>
            <a:r>
              <a:rPr kumimoji="1" lang="en-US" altLang="ko-KR">
                <a:solidFill>
                  <a:srgbClr val="000000"/>
                </a:solidFill>
                <a:latin typeface="HY헤드라인M" pitchFamily="18" charset="-127"/>
              </a:rPr>
              <a:t>.</a:t>
            </a:r>
          </a:p>
        </p:txBody>
      </p:sp>
      <p:sp>
        <p:nvSpPr>
          <p:cNvPr id="26643" name="Rectangle 50"/>
          <p:cNvSpPr>
            <a:spLocks noChangeArrowheads="1"/>
          </p:cNvSpPr>
          <p:nvPr/>
        </p:nvSpPr>
        <p:spPr bwMode="auto">
          <a:xfrm>
            <a:off x="1416050" y="2732091"/>
            <a:ext cx="865188" cy="4206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</a:pPr>
            <a:r>
              <a:rPr kumimoji="1" lang="en-US" altLang="ko-KR">
                <a:solidFill>
                  <a:srgbClr val="000000"/>
                </a:solidFill>
                <a:latin typeface="HY헤드라인M" pitchFamily="18" charset="-127"/>
              </a:rPr>
              <a:t>2</a:t>
            </a:r>
          </a:p>
        </p:txBody>
      </p:sp>
      <p:sp>
        <p:nvSpPr>
          <p:cNvPr id="26644" name="Rectangle 27"/>
          <p:cNvSpPr>
            <a:spLocks noChangeArrowheads="1"/>
          </p:cNvSpPr>
          <p:nvPr/>
        </p:nvSpPr>
        <p:spPr bwMode="auto">
          <a:xfrm>
            <a:off x="6600826" y="5676900"/>
            <a:ext cx="1081088" cy="4206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</a:pPr>
            <a:r>
              <a:rPr kumimoji="1" lang="en-US" altLang="ko-KR">
                <a:solidFill>
                  <a:srgbClr val="000000"/>
                </a:solidFill>
                <a:latin typeface="HY헤드라인M" pitchFamily="18" charset="-127"/>
              </a:rPr>
              <a:t>★</a:t>
            </a:r>
          </a:p>
        </p:txBody>
      </p:sp>
      <p:sp>
        <p:nvSpPr>
          <p:cNvPr id="26645" name="Rectangle 26"/>
          <p:cNvSpPr>
            <a:spLocks noChangeArrowheads="1"/>
          </p:cNvSpPr>
          <p:nvPr/>
        </p:nvSpPr>
        <p:spPr bwMode="auto">
          <a:xfrm>
            <a:off x="2281240" y="5676900"/>
            <a:ext cx="4319587" cy="4206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</a:pPr>
            <a:r>
              <a:rPr kumimoji="1" lang="ko-KR" altLang="en-US">
                <a:solidFill>
                  <a:srgbClr val="000000"/>
                </a:solidFill>
                <a:latin typeface="HY헤드라인M" pitchFamily="18" charset="-127"/>
              </a:rPr>
              <a:t>학교 행사에 적극 참여한다</a:t>
            </a:r>
            <a:r>
              <a:rPr kumimoji="1" lang="en-US" altLang="ko-KR">
                <a:solidFill>
                  <a:srgbClr val="000000"/>
                </a:solidFill>
                <a:latin typeface="HY헤드라인M" pitchFamily="18" charset="-127"/>
              </a:rPr>
              <a:t>.</a:t>
            </a:r>
          </a:p>
        </p:txBody>
      </p:sp>
      <p:sp>
        <p:nvSpPr>
          <p:cNvPr id="26646" name="Rectangle 25"/>
          <p:cNvSpPr>
            <a:spLocks noChangeArrowheads="1"/>
          </p:cNvSpPr>
          <p:nvPr/>
        </p:nvSpPr>
        <p:spPr bwMode="auto">
          <a:xfrm>
            <a:off x="1416050" y="5676900"/>
            <a:ext cx="865188" cy="4206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</a:pPr>
            <a:r>
              <a:rPr kumimoji="1" lang="en-US" altLang="ko-KR">
                <a:solidFill>
                  <a:srgbClr val="000000"/>
                </a:solidFill>
                <a:latin typeface="HY헤드라인M" pitchFamily="18" charset="-127"/>
              </a:rPr>
              <a:t>9</a:t>
            </a:r>
          </a:p>
        </p:txBody>
      </p:sp>
      <p:sp>
        <p:nvSpPr>
          <p:cNvPr id="26647" name="Rectangle 23"/>
          <p:cNvSpPr>
            <a:spLocks noChangeArrowheads="1"/>
          </p:cNvSpPr>
          <p:nvPr/>
        </p:nvSpPr>
        <p:spPr bwMode="auto">
          <a:xfrm>
            <a:off x="6600826" y="4835525"/>
            <a:ext cx="1081088" cy="4206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</a:pPr>
            <a:r>
              <a:rPr kumimoji="1" lang="en-US" altLang="ko-KR">
                <a:solidFill>
                  <a:srgbClr val="000000"/>
                </a:solidFill>
                <a:latin typeface="HY헤드라인M" pitchFamily="18" charset="-127"/>
              </a:rPr>
              <a:t>★</a:t>
            </a:r>
          </a:p>
        </p:txBody>
      </p:sp>
      <p:sp>
        <p:nvSpPr>
          <p:cNvPr id="26648" name="Rectangle 22"/>
          <p:cNvSpPr>
            <a:spLocks noChangeArrowheads="1"/>
          </p:cNvSpPr>
          <p:nvPr/>
        </p:nvSpPr>
        <p:spPr bwMode="auto">
          <a:xfrm>
            <a:off x="2281240" y="4835525"/>
            <a:ext cx="4319587" cy="4206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</a:pPr>
            <a:r>
              <a:rPr kumimoji="1" lang="ko-KR" altLang="en-US">
                <a:solidFill>
                  <a:srgbClr val="000000"/>
                </a:solidFill>
                <a:latin typeface="HY헤드라인M" pitchFamily="18" charset="-127"/>
              </a:rPr>
              <a:t>학생회장을 해 본다</a:t>
            </a:r>
            <a:r>
              <a:rPr kumimoji="1" lang="en-US" altLang="ko-KR">
                <a:solidFill>
                  <a:srgbClr val="000000"/>
                </a:solidFill>
                <a:latin typeface="HY헤드라인M" pitchFamily="18" charset="-127"/>
              </a:rPr>
              <a:t>.</a:t>
            </a:r>
          </a:p>
        </p:txBody>
      </p:sp>
      <p:sp>
        <p:nvSpPr>
          <p:cNvPr id="26649" name="Rectangle 21"/>
          <p:cNvSpPr>
            <a:spLocks noChangeArrowheads="1"/>
          </p:cNvSpPr>
          <p:nvPr/>
        </p:nvSpPr>
        <p:spPr bwMode="auto">
          <a:xfrm>
            <a:off x="1416050" y="4835525"/>
            <a:ext cx="865188" cy="4206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</a:pPr>
            <a:r>
              <a:rPr kumimoji="1" lang="en-US" altLang="ko-KR">
                <a:solidFill>
                  <a:srgbClr val="000000"/>
                </a:solidFill>
                <a:latin typeface="HY헤드라인M" pitchFamily="18" charset="-127"/>
              </a:rPr>
              <a:t>7</a:t>
            </a:r>
          </a:p>
        </p:txBody>
      </p:sp>
      <p:sp>
        <p:nvSpPr>
          <p:cNvPr id="26650" name="Rectangle 19"/>
          <p:cNvSpPr>
            <a:spLocks noChangeArrowheads="1"/>
          </p:cNvSpPr>
          <p:nvPr/>
        </p:nvSpPr>
        <p:spPr bwMode="auto">
          <a:xfrm>
            <a:off x="6600826" y="3994150"/>
            <a:ext cx="1081088" cy="4206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</a:pPr>
            <a:r>
              <a:rPr kumimoji="1" lang="en-US" altLang="ko-KR">
                <a:solidFill>
                  <a:srgbClr val="000000"/>
                </a:solidFill>
                <a:latin typeface="HY헤드라인M" pitchFamily="18" charset="-127"/>
              </a:rPr>
              <a:t>★</a:t>
            </a:r>
          </a:p>
        </p:txBody>
      </p:sp>
      <p:sp>
        <p:nvSpPr>
          <p:cNvPr id="26651" name="Rectangle 18"/>
          <p:cNvSpPr>
            <a:spLocks noChangeArrowheads="1"/>
          </p:cNvSpPr>
          <p:nvPr/>
        </p:nvSpPr>
        <p:spPr bwMode="auto">
          <a:xfrm>
            <a:off x="2281240" y="3994150"/>
            <a:ext cx="4319587" cy="4206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</a:pPr>
            <a:r>
              <a:rPr kumimoji="1" lang="ko-KR" altLang="en-US">
                <a:solidFill>
                  <a:srgbClr val="000000"/>
                </a:solidFill>
                <a:latin typeface="HY헤드라인M" pitchFamily="18" charset="-127"/>
              </a:rPr>
              <a:t>예습과 복습을 제대로 한다</a:t>
            </a:r>
            <a:r>
              <a:rPr kumimoji="1" lang="en-US" altLang="ko-KR">
                <a:solidFill>
                  <a:srgbClr val="000000"/>
                </a:solidFill>
                <a:latin typeface="HY헤드라인M" pitchFamily="18" charset="-127"/>
              </a:rPr>
              <a:t>.</a:t>
            </a:r>
          </a:p>
        </p:txBody>
      </p:sp>
      <p:sp>
        <p:nvSpPr>
          <p:cNvPr id="26652" name="Rectangle 17"/>
          <p:cNvSpPr>
            <a:spLocks noChangeArrowheads="1"/>
          </p:cNvSpPr>
          <p:nvPr/>
        </p:nvSpPr>
        <p:spPr bwMode="auto">
          <a:xfrm>
            <a:off x="1416050" y="3994150"/>
            <a:ext cx="865188" cy="4206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</a:pPr>
            <a:r>
              <a:rPr kumimoji="1" lang="en-US" altLang="ko-KR">
                <a:solidFill>
                  <a:srgbClr val="000000"/>
                </a:solidFill>
                <a:latin typeface="HY헤드라인M" pitchFamily="18" charset="-127"/>
              </a:rPr>
              <a:t>5</a:t>
            </a:r>
          </a:p>
        </p:txBody>
      </p:sp>
      <p:sp>
        <p:nvSpPr>
          <p:cNvPr id="26653" name="Rectangle 15"/>
          <p:cNvSpPr>
            <a:spLocks noChangeArrowheads="1"/>
          </p:cNvSpPr>
          <p:nvPr/>
        </p:nvSpPr>
        <p:spPr bwMode="auto">
          <a:xfrm>
            <a:off x="6600826" y="3152775"/>
            <a:ext cx="1081088" cy="4206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</a:pPr>
            <a:endParaRPr kumimoji="1" lang="ko-KR" altLang="ko-KR">
              <a:solidFill>
                <a:srgbClr val="000000"/>
              </a:solidFill>
              <a:latin typeface="HY헤드라인M" pitchFamily="18" charset="-127"/>
            </a:endParaRPr>
          </a:p>
        </p:txBody>
      </p:sp>
      <p:sp>
        <p:nvSpPr>
          <p:cNvPr id="26654" name="Rectangle 14"/>
          <p:cNvSpPr>
            <a:spLocks noChangeArrowheads="1"/>
          </p:cNvSpPr>
          <p:nvPr/>
        </p:nvSpPr>
        <p:spPr bwMode="auto">
          <a:xfrm>
            <a:off x="2281240" y="3152775"/>
            <a:ext cx="4319587" cy="4206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</a:pPr>
            <a:r>
              <a:rPr kumimoji="1" lang="ko-KR" altLang="en-US">
                <a:solidFill>
                  <a:srgbClr val="000000"/>
                </a:solidFill>
                <a:latin typeface="HY헤드라인M" pitchFamily="18" charset="-127"/>
              </a:rPr>
              <a:t>용돈을 번다</a:t>
            </a:r>
            <a:r>
              <a:rPr kumimoji="1" lang="en-US" altLang="ko-KR">
                <a:solidFill>
                  <a:srgbClr val="000000"/>
                </a:solidFill>
                <a:latin typeface="HY헤드라인M" pitchFamily="18" charset="-127"/>
              </a:rPr>
              <a:t>.</a:t>
            </a:r>
          </a:p>
        </p:txBody>
      </p:sp>
      <p:sp>
        <p:nvSpPr>
          <p:cNvPr id="26655" name="Rectangle 13"/>
          <p:cNvSpPr>
            <a:spLocks noChangeArrowheads="1"/>
          </p:cNvSpPr>
          <p:nvPr/>
        </p:nvSpPr>
        <p:spPr bwMode="auto">
          <a:xfrm>
            <a:off x="1416050" y="3152775"/>
            <a:ext cx="865188" cy="4206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</a:pPr>
            <a:r>
              <a:rPr kumimoji="1" lang="en-US" altLang="ko-KR">
                <a:solidFill>
                  <a:srgbClr val="000000"/>
                </a:solidFill>
                <a:latin typeface="HY헤드라인M" pitchFamily="18" charset="-127"/>
              </a:rPr>
              <a:t>3</a:t>
            </a:r>
          </a:p>
        </p:txBody>
      </p:sp>
      <p:sp>
        <p:nvSpPr>
          <p:cNvPr id="26656" name="Rectangle 11"/>
          <p:cNvSpPr>
            <a:spLocks noChangeArrowheads="1"/>
          </p:cNvSpPr>
          <p:nvPr/>
        </p:nvSpPr>
        <p:spPr bwMode="auto">
          <a:xfrm>
            <a:off x="6600826" y="2311400"/>
            <a:ext cx="1081088" cy="4206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</a:pPr>
            <a:r>
              <a:rPr kumimoji="1" lang="en-US" altLang="ko-KR">
                <a:solidFill>
                  <a:srgbClr val="000000"/>
                </a:solidFill>
                <a:latin typeface="HY헤드라인M" pitchFamily="18" charset="-127"/>
              </a:rPr>
              <a:t>★</a:t>
            </a:r>
          </a:p>
        </p:txBody>
      </p:sp>
      <p:sp>
        <p:nvSpPr>
          <p:cNvPr id="26657" name="Rectangle 10"/>
          <p:cNvSpPr>
            <a:spLocks noChangeArrowheads="1"/>
          </p:cNvSpPr>
          <p:nvPr/>
        </p:nvSpPr>
        <p:spPr bwMode="auto">
          <a:xfrm>
            <a:off x="2281240" y="2311400"/>
            <a:ext cx="4319587" cy="4206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</a:pPr>
            <a:r>
              <a:rPr kumimoji="1" lang="ko-KR" altLang="en-US">
                <a:solidFill>
                  <a:srgbClr val="000000"/>
                </a:solidFill>
                <a:latin typeface="HY헤드라인M" pitchFamily="18" charset="-127"/>
              </a:rPr>
              <a:t>수업을 열심히 듣는다</a:t>
            </a:r>
            <a:r>
              <a:rPr kumimoji="1" lang="en-US" altLang="ko-KR">
                <a:solidFill>
                  <a:srgbClr val="000000"/>
                </a:solidFill>
                <a:latin typeface="HY헤드라인M" pitchFamily="18" charset="-127"/>
              </a:rPr>
              <a:t>.</a:t>
            </a:r>
          </a:p>
        </p:txBody>
      </p:sp>
      <p:sp>
        <p:nvSpPr>
          <p:cNvPr id="26658" name="Rectangle 9"/>
          <p:cNvSpPr>
            <a:spLocks noChangeArrowheads="1"/>
          </p:cNvSpPr>
          <p:nvPr/>
        </p:nvSpPr>
        <p:spPr bwMode="auto">
          <a:xfrm>
            <a:off x="1416050" y="2311400"/>
            <a:ext cx="865188" cy="4206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</a:pPr>
            <a:r>
              <a:rPr kumimoji="1" lang="en-US" altLang="ko-KR">
                <a:solidFill>
                  <a:srgbClr val="000000"/>
                </a:solidFill>
                <a:latin typeface="HY헤드라인M" pitchFamily="18" charset="-127"/>
              </a:rPr>
              <a:t>1</a:t>
            </a:r>
          </a:p>
        </p:txBody>
      </p:sp>
      <p:sp>
        <p:nvSpPr>
          <p:cNvPr id="26659" name="Rectangle 7"/>
          <p:cNvSpPr>
            <a:spLocks noChangeArrowheads="1"/>
          </p:cNvSpPr>
          <p:nvPr/>
        </p:nvSpPr>
        <p:spPr bwMode="auto">
          <a:xfrm>
            <a:off x="6600826" y="1557338"/>
            <a:ext cx="1081088" cy="754062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buFont typeface="HY헤드라인M" pitchFamily="18" charset="-127"/>
              <a:buNone/>
            </a:pPr>
            <a:r>
              <a:rPr kumimoji="1" lang="en-US" altLang="ko-KR" dirty="0">
                <a:solidFill>
                  <a:srgbClr val="000000"/>
                </a:solidFill>
                <a:latin typeface="HY헤드라인M" pitchFamily="18" charset="-127"/>
              </a:rPr>
              <a:t>Hit</a:t>
            </a:r>
            <a:endParaRPr kumimoji="1" lang="ko-KR" altLang="en-US" dirty="0">
              <a:solidFill>
                <a:srgbClr val="000000"/>
              </a:solidFill>
              <a:latin typeface="HY헤드라인M" pitchFamily="18" charset="-127"/>
            </a:endParaRPr>
          </a:p>
          <a:p>
            <a:pPr algn="ctr" latinLnBrk="1">
              <a:buFont typeface="HY헤드라인M" pitchFamily="18" charset="-127"/>
              <a:buNone/>
            </a:pPr>
            <a:r>
              <a:rPr kumimoji="1" lang="ko-KR" altLang="en-US" dirty="0">
                <a:solidFill>
                  <a:srgbClr val="000000"/>
                </a:solidFill>
                <a:latin typeface="HY헤드라인M" pitchFamily="18" charset="-127"/>
              </a:rPr>
              <a:t>표시</a:t>
            </a:r>
          </a:p>
        </p:txBody>
      </p:sp>
      <p:sp>
        <p:nvSpPr>
          <p:cNvPr id="26660" name="Rectangle 6"/>
          <p:cNvSpPr>
            <a:spLocks noChangeArrowheads="1"/>
          </p:cNvSpPr>
          <p:nvPr/>
        </p:nvSpPr>
        <p:spPr bwMode="auto">
          <a:xfrm>
            <a:off x="2281240" y="1557338"/>
            <a:ext cx="4319587" cy="754062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buFont typeface="HY헤드라인M" pitchFamily="18" charset="-127"/>
              <a:buNone/>
            </a:pPr>
            <a:r>
              <a:rPr kumimoji="1" lang="ko-KR" altLang="en-US">
                <a:solidFill>
                  <a:srgbClr val="000000"/>
                </a:solidFill>
                <a:latin typeface="HY헤드라인M" pitchFamily="18" charset="-127"/>
              </a:rPr>
              <a:t>아이디어 내용</a:t>
            </a:r>
          </a:p>
        </p:txBody>
      </p:sp>
      <p:sp>
        <p:nvSpPr>
          <p:cNvPr id="26661" name="Rectangle 5"/>
          <p:cNvSpPr>
            <a:spLocks noChangeArrowheads="1"/>
          </p:cNvSpPr>
          <p:nvPr/>
        </p:nvSpPr>
        <p:spPr bwMode="auto">
          <a:xfrm>
            <a:off x="1416050" y="1557338"/>
            <a:ext cx="865188" cy="754062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buFont typeface="HY헤드라인M" pitchFamily="18" charset="-127"/>
              <a:buNone/>
            </a:pPr>
            <a:r>
              <a:rPr kumimoji="1" lang="ko-KR" altLang="en-US">
                <a:solidFill>
                  <a:srgbClr val="000000"/>
                </a:solidFill>
                <a:latin typeface="HY헤드라인M" pitchFamily="18" charset="-127"/>
              </a:rPr>
              <a:t>차례</a:t>
            </a:r>
          </a:p>
        </p:txBody>
      </p:sp>
      <p:cxnSp>
        <p:nvCxnSpPr>
          <p:cNvPr id="26662" name="AutoShape 113"/>
          <p:cNvCxnSpPr>
            <a:cxnSpLocks noChangeShapeType="1"/>
            <a:stCxn id="26656" idx="3"/>
            <a:endCxn id="1143899" idx="1"/>
          </p:cNvCxnSpPr>
          <p:nvPr/>
        </p:nvCxnSpPr>
        <p:spPr bwMode="auto">
          <a:xfrm>
            <a:off x="7681915" y="2522541"/>
            <a:ext cx="574675" cy="420687"/>
          </a:xfrm>
          <a:prstGeom prst="bentConnector3">
            <a:avLst>
              <a:gd name="adj1" fmla="val 49722"/>
            </a:avLst>
          </a:prstGeom>
          <a:noFill/>
          <a:ln w="19050">
            <a:solidFill>
              <a:srgbClr val="33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63" name="AutoShape 114"/>
          <p:cNvCxnSpPr>
            <a:cxnSpLocks noChangeShapeType="1"/>
            <a:stCxn id="26641" idx="3"/>
            <a:endCxn id="1143899" idx="1"/>
          </p:cNvCxnSpPr>
          <p:nvPr/>
        </p:nvCxnSpPr>
        <p:spPr bwMode="auto">
          <a:xfrm>
            <a:off x="7681915" y="2943225"/>
            <a:ext cx="574675" cy="0"/>
          </a:xfrm>
          <a:prstGeom prst="straightConnector1">
            <a:avLst/>
          </a:prstGeom>
          <a:noFill/>
          <a:ln w="1905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64" name="AutoShape 115"/>
          <p:cNvCxnSpPr>
            <a:cxnSpLocks noChangeShapeType="1"/>
            <a:stCxn id="26650" idx="3"/>
            <a:endCxn id="1143899" idx="1"/>
          </p:cNvCxnSpPr>
          <p:nvPr/>
        </p:nvCxnSpPr>
        <p:spPr bwMode="auto">
          <a:xfrm flipV="1">
            <a:off x="7681915" y="2943228"/>
            <a:ext cx="574675" cy="1262063"/>
          </a:xfrm>
          <a:prstGeom prst="bentConnector3">
            <a:avLst>
              <a:gd name="adj1" fmla="val 49722"/>
            </a:avLst>
          </a:prstGeom>
          <a:noFill/>
          <a:ln w="19050">
            <a:solidFill>
              <a:srgbClr val="33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65" name="AutoShape 116"/>
          <p:cNvCxnSpPr>
            <a:cxnSpLocks noChangeShapeType="1"/>
            <a:stCxn id="26638" idx="3"/>
            <a:endCxn id="1143903" idx="1"/>
          </p:cNvCxnSpPr>
          <p:nvPr/>
        </p:nvCxnSpPr>
        <p:spPr bwMode="auto">
          <a:xfrm>
            <a:off x="7681915" y="3784603"/>
            <a:ext cx="574675" cy="473075"/>
          </a:xfrm>
          <a:prstGeom prst="bentConnector3">
            <a:avLst>
              <a:gd name="adj1" fmla="val 49722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66" name="AutoShape 117"/>
          <p:cNvCxnSpPr>
            <a:cxnSpLocks noChangeShapeType="1"/>
            <a:stCxn id="26644" idx="3"/>
            <a:endCxn id="1143903" idx="1"/>
          </p:cNvCxnSpPr>
          <p:nvPr/>
        </p:nvCxnSpPr>
        <p:spPr bwMode="auto">
          <a:xfrm flipV="1">
            <a:off x="7681915" y="4257678"/>
            <a:ext cx="574675" cy="1630363"/>
          </a:xfrm>
          <a:prstGeom prst="bentConnector3">
            <a:avLst>
              <a:gd name="adj1" fmla="val 49722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67" name="AutoShape 118"/>
          <p:cNvCxnSpPr>
            <a:cxnSpLocks noChangeShapeType="1"/>
            <a:stCxn id="26647" idx="3"/>
            <a:endCxn id="1143907" idx="1"/>
          </p:cNvCxnSpPr>
          <p:nvPr/>
        </p:nvCxnSpPr>
        <p:spPr bwMode="auto">
          <a:xfrm>
            <a:off x="7681915" y="5046663"/>
            <a:ext cx="574675" cy="525462"/>
          </a:xfrm>
          <a:prstGeom prst="bentConnector3">
            <a:avLst>
              <a:gd name="adj1" fmla="val 49722"/>
            </a:avLst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9626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Highlighting</a:t>
            </a:r>
            <a:r>
              <a:rPr lang="ko-KR" altLang="en-US" dirty="0"/>
              <a:t> 실습 </a:t>
            </a:r>
          </a:p>
        </p:txBody>
      </p:sp>
      <p:sp>
        <p:nvSpPr>
          <p:cNvPr id="39967" name="Rectangle 1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>
              <a:latin typeface="Book Antiqua" pitchFamily="18" charset="0"/>
              <a:ea typeface="돋움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830964"/>
              </p:ext>
            </p:extLst>
          </p:nvPr>
        </p:nvGraphicFramePr>
        <p:xfrm>
          <a:off x="731404" y="4725144"/>
          <a:ext cx="10729191" cy="1881109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625786">
                  <a:extLst>
                    <a:ext uri="{9D8B030D-6E8A-4147-A177-3AD203B41FA5}">
                      <a16:colId xmlns:a16="http://schemas.microsoft.com/office/drawing/2014/main" val="1441655358"/>
                    </a:ext>
                  </a:extLst>
                </a:gridCol>
                <a:gridCol w="2525660">
                  <a:extLst>
                    <a:ext uri="{9D8B030D-6E8A-4147-A177-3AD203B41FA5}">
                      <a16:colId xmlns:a16="http://schemas.microsoft.com/office/drawing/2014/main" val="3027127445"/>
                    </a:ext>
                  </a:extLst>
                </a:gridCol>
                <a:gridCol w="2525660">
                  <a:extLst>
                    <a:ext uri="{9D8B030D-6E8A-4147-A177-3AD203B41FA5}">
                      <a16:colId xmlns:a16="http://schemas.microsoft.com/office/drawing/2014/main" val="368577767"/>
                    </a:ext>
                  </a:extLst>
                </a:gridCol>
                <a:gridCol w="2525660">
                  <a:extLst>
                    <a:ext uri="{9D8B030D-6E8A-4147-A177-3AD203B41FA5}">
                      <a16:colId xmlns:a16="http://schemas.microsoft.com/office/drawing/2014/main" val="1741123407"/>
                    </a:ext>
                  </a:extLst>
                </a:gridCol>
                <a:gridCol w="2526425">
                  <a:extLst>
                    <a:ext uri="{9D8B030D-6E8A-4147-A177-3AD203B41FA5}">
                      <a16:colId xmlns:a16="http://schemas.microsoft.com/office/drawing/2014/main" val="2103367838"/>
                    </a:ext>
                  </a:extLst>
                </a:gridCol>
              </a:tblGrid>
              <a:tr h="54071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 dirty="0">
                          <a:latin typeface="+mn-ea"/>
                          <a:ea typeface="+mn-ea"/>
                        </a:rPr>
                        <a:t>영역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204" marR="10204" marT="9418" marB="9418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 dirty="0">
                          <a:latin typeface="+mn-ea"/>
                          <a:ea typeface="+mn-ea"/>
                        </a:rPr>
                        <a:t> 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204" marR="10204" marT="9418" marB="9418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 dirty="0">
                          <a:latin typeface="+mn-ea"/>
                          <a:ea typeface="+mn-ea"/>
                        </a:rPr>
                        <a:t> 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204" marR="10204" marT="9418" marB="9418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latin typeface="+mn-ea"/>
                          <a:ea typeface="+mn-ea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204" marR="10204" marT="9418" marB="9418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 dirty="0">
                          <a:latin typeface="+mn-ea"/>
                          <a:ea typeface="+mn-ea"/>
                        </a:rPr>
                        <a:t> 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204" marR="10204" marT="9418" marB="9418" anchor="ctr"/>
                </a:tc>
                <a:extLst>
                  <a:ext uri="{0D108BD9-81ED-4DB2-BD59-A6C34878D82A}">
                    <a16:rowId xmlns:a16="http://schemas.microsoft.com/office/drawing/2014/main" val="3455112722"/>
                  </a:ext>
                </a:extLst>
              </a:tr>
              <a:tr h="134039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latin typeface="+mn-ea"/>
                          <a:ea typeface="+mn-ea"/>
                        </a:rPr>
                        <a:t>아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latin typeface="+mn-ea"/>
                          <a:ea typeface="+mn-ea"/>
                        </a:rPr>
                        <a:t>이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latin typeface="+mn-ea"/>
                          <a:ea typeface="+mn-ea"/>
                        </a:rPr>
                        <a:t>디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latin typeface="+mn-ea"/>
                          <a:ea typeface="+mn-ea"/>
                        </a:rPr>
                        <a:t>어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204" marR="10204" marT="9418" marB="9418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 dirty="0">
                          <a:latin typeface="+mn-ea"/>
                          <a:ea typeface="+mn-ea"/>
                        </a:rPr>
                        <a:t> 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204" marR="10204" marT="9418" marB="9418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 dirty="0">
                          <a:latin typeface="+mn-ea"/>
                          <a:ea typeface="+mn-ea"/>
                        </a:rPr>
                        <a:t> 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204" marR="10204" marT="9418" marB="9418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 dirty="0">
                          <a:latin typeface="+mn-ea"/>
                          <a:ea typeface="+mn-ea"/>
                        </a:rPr>
                        <a:t> 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204" marR="10204" marT="9418" marB="9418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 dirty="0">
                          <a:latin typeface="+mn-ea"/>
                          <a:ea typeface="+mn-ea"/>
                        </a:rPr>
                        <a:t> 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10204" marR="10204" marT="9418" marB="9418" anchor="ctr"/>
                </a:tc>
                <a:extLst>
                  <a:ext uri="{0D108BD9-81ED-4DB2-BD59-A6C34878D82A}">
                    <a16:rowId xmlns:a16="http://schemas.microsoft.com/office/drawing/2014/main" val="2788671990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63352" y="836712"/>
            <a:ext cx="11449272" cy="4159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000" dirty="0">
                <a:latin typeface="+mn-ea"/>
              </a:rPr>
              <a:t>1. </a:t>
            </a:r>
            <a:r>
              <a:rPr lang="ko-KR" altLang="en-US" sz="2000" dirty="0">
                <a:latin typeface="+mn-ea"/>
              </a:rPr>
              <a:t>아이디어 히트하기</a:t>
            </a:r>
          </a:p>
          <a:p>
            <a:pPr marL="463550" marR="0" indent="-28575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앞 단원 </a:t>
            </a:r>
            <a:r>
              <a:rPr lang="ko-KR" altLang="en-US" dirty="0" err="1">
                <a:solidFill>
                  <a:srgbClr val="002060"/>
                </a:solidFill>
                <a:latin typeface="+mn-ea"/>
              </a:rPr>
              <a:t>브레인스토밍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에서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생성된 아이디어 중 그럴듯해 보이는 대안에 체크 한다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 </a:t>
            </a:r>
          </a:p>
          <a:p>
            <a:pPr marL="463550" marR="0" indent="-28575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아이디어의 실현 가능성은 고려하지 않아도 된다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dirty="0">
                <a:latin typeface="+mn-ea"/>
              </a:rPr>
              <a:t>2. </a:t>
            </a:r>
            <a:r>
              <a:rPr lang="ko-KR" altLang="en-US" sz="2000" dirty="0">
                <a:latin typeface="+mn-ea"/>
              </a:rPr>
              <a:t>적중 영역 만들기 및 분류하기</a:t>
            </a:r>
          </a:p>
          <a:p>
            <a:pPr marL="463550" marR="0" indent="-28575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적중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(Hit)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영역을 만들고 골라낸 아이디어를 적중 영역별로 구분한다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 </a:t>
            </a:r>
          </a:p>
          <a:p>
            <a:pPr marL="463550" marR="0" indent="-28575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그런 다음 다시 적중 영역을 검토하고 그 의미를 검토해 본다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  <a:p>
            <a:pPr marL="177800" marR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dirty="0">
                <a:latin typeface="+mn-ea"/>
              </a:rPr>
              <a:t>3.</a:t>
            </a:r>
            <a:r>
              <a:rPr lang="ko-KR" altLang="en-US" sz="2000" dirty="0">
                <a:latin typeface="+mn-ea"/>
              </a:rPr>
              <a:t> 재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再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진술에 의해 선택된 해결책 </a:t>
            </a:r>
          </a:p>
          <a:p>
            <a:pPr marL="463550" marR="0" indent="-28575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문제의 요구를 가장 잘 충족시키는 것으로 판단되는 적중 영역을 선택한다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 </a:t>
            </a:r>
          </a:p>
          <a:p>
            <a:pPr marL="463550" marR="0" indent="-28575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두개 이상의 적중 영역을 조합하여 하나의 해결책을 만들어도 좋다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pPr marL="177800" marR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3026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수렴적 사고 기법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504722"/>
              </p:ext>
            </p:extLst>
          </p:nvPr>
        </p:nvGraphicFramePr>
        <p:xfrm>
          <a:off x="1493115" y="5155626"/>
          <a:ext cx="8667626" cy="149348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419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8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2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i="0" kern="1200" dirty="0">
                          <a:solidFill>
                            <a:srgbClr val="FFFF00"/>
                          </a:solidFill>
                          <a:effectLst>
                            <a:glow rad="152400">
                              <a:schemeClr val="tx1"/>
                            </a:glow>
                          </a:effectLst>
                          <a:latin typeface="나눔고딕 ExtraBold" pitchFamily="50" charset="-127"/>
                          <a:ea typeface="나눔고딕 ExtraBold" pitchFamily="50" charset="-127"/>
                          <a:cs typeface="+mn-cs"/>
                        </a:rPr>
                        <a:t>확산적 사고 </a:t>
                      </a:r>
                      <a:r>
                        <a:rPr lang="en-US" altLang="ko-KR" sz="1800" i="0" kern="1200" dirty="0">
                          <a:solidFill>
                            <a:srgbClr val="FFFF00"/>
                          </a:solidFill>
                          <a:effectLst>
                            <a:glow rad="152400">
                              <a:schemeClr val="tx1"/>
                            </a:glow>
                          </a:effectLst>
                          <a:latin typeface="나눔고딕 ExtraBold" pitchFamily="50" charset="-127"/>
                          <a:ea typeface="나눔고딕 ExtraBold" pitchFamily="50" charset="-127"/>
                          <a:cs typeface="+mn-cs"/>
                        </a:rPr>
                        <a:t>(Divergent Thinking)</a:t>
                      </a:r>
                      <a:endParaRPr lang="ko-KR" altLang="en-US" sz="2000" i="0" kern="1200" dirty="0">
                        <a:solidFill>
                          <a:srgbClr val="FFFF00"/>
                        </a:solidFill>
                        <a:effectLst>
                          <a:glow rad="152400">
                            <a:schemeClr val="tx1"/>
                          </a:glow>
                        </a:effectLst>
                        <a:latin typeface="나눔고딕 ExtraBold" pitchFamily="50" charset="-127"/>
                        <a:ea typeface="나눔고딕 ExtraBold" pitchFamily="50" charset="-127"/>
                        <a:cs typeface="+mn-cs"/>
                      </a:endParaRPr>
                    </a:p>
                  </a:txBody>
                  <a:tcPr marL="65301" marR="65301" marT="47171" marB="471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b="1" i="0" kern="1200" dirty="0">
                          <a:solidFill>
                            <a:srgbClr val="FFFF00"/>
                          </a:solidFill>
                          <a:effectLst>
                            <a:glow rad="152400">
                              <a:schemeClr val="tx1"/>
                            </a:glow>
                          </a:effectLst>
                          <a:latin typeface="나눔고딕 ExtraBold" pitchFamily="50" charset="-127"/>
                          <a:ea typeface="나눔고딕 ExtraBold" pitchFamily="50" charset="-127"/>
                          <a:cs typeface="+mn-cs"/>
                        </a:rPr>
                        <a:t>수렴적 사고</a:t>
                      </a:r>
                      <a:r>
                        <a:rPr lang="ko-KR" altLang="en-US" sz="2000" b="1" i="0" kern="1200" dirty="0">
                          <a:solidFill>
                            <a:srgbClr val="FFFF00"/>
                          </a:solidFill>
                          <a:effectLst>
                            <a:glow rad="152400">
                              <a:schemeClr val="tx1"/>
                            </a:glow>
                          </a:effectLst>
                          <a:latin typeface="나눔고딕 ExtraBold" pitchFamily="50" charset="-127"/>
                          <a:ea typeface="나눔고딕 ExtraBold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800" b="1" i="0" kern="1200" dirty="0">
                          <a:solidFill>
                            <a:srgbClr val="FFFF00"/>
                          </a:solidFill>
                          <a:effectLst>
                            <a:glow rad="152400">
                              <a:schemeClr val="tx1"/>
                            </a:glow>
                          </a:effectLst>
                          <a:latin typeface="나눔고딕 ExtraBold" pitchFamily="50" charset="-127"/>
                          <a:ea typeface="나눔고딕 ExtraBold" pitchFamily="50" charset="-127"/>
                          <a:cs typeface="+mn-cs"/>
                        </a:rPr>
                        <a:t>(Convergent Thinking)</a:t>
                      </a:r>
                      <a:endParaRPr lang="ko-KR" altLang="en-US" sz="2000" b="1" i="0" kern="1200" dirty="0">
                        <a:solidFill>
                          <a:srgbClr val="FFFF00"/>
                        </a:solidFill>
                        <a:effectLst>
                          <a:glow rad="152400">
                            <a:schemeClr val="tx1"/>
                          </a:glow>
                        </a:effectLst>
                        <a:latin typeface="나눔고딕 ExtraBold" pitchFamily="50" charset="-127"/>
                        <a:ea typeface="나눔고딕 ExtraBold" pitchFamily="50" charset="-127"/>
                        <a:cs typeface="+mn-cs"/>
                      </a:endParaRPr>
                    </a:p>
                  </a:txBody>
                  <a:tcPr marL="65301" marR="65301" marT="47171" marB="471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11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ko-KR" altLang="en-US" sz="1800" b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브레인스토밍</a:t>
                      </a:r>
                      <a:r>
                        <a:rPr kumimoji="0" lang="ko-KR" altLang="en-US" sz="18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   </a:t>
                      </a:r>
                      <a:r>
                        <a:rPr kumimoji="0" lang="en-US" altLang="ko-KR" sz="18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SCAMPER</a:t>
                      </a:r>
                      <a:endParaRPr kumimoji="0" lang="ko-KR" altLang="en-US" sz="18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ko-KR" altLang="en-US" sz="1800" b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마인드매핑</a:t>
                      </a:r>
                      <a:r>
                        <a:rPr kumimoji="0" lang="ko-KR" altLang="en-US" sz="18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  </a:t>
                      </a:r>
                      <a:r>
                        <a:rPr kumimoji="0" lang="ko-KR" altLang="en-US" sz="1800" b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브레인라이팅스토밍</a:t>
                      </a:r>
                      <a:endParaRPr kumimoji="0" lang="ko-KR" altLang="en-US" sz="18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5301" marR="65301" marT="47171" marB="471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Success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Zone,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  Highlighting,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Evaluation Matrix,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  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P.M.I</a:t>
                      </a:r>
                    </a:p>
                  </a:txBody>
                  <a:tcPr marL="65301" marR="65301" marT="47171" marB="471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 bwMode="auto">
          <a:xfrm>
            <a:off x="4487566" y="1407812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28575" cap="flat" cmpd="sng" algn="ctr">
            <a:solidFill>
              <a:srgbClr val="00B0F0"/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4487566" y="2257013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28575" cap="flat" cmpd="sng" algn="ctr">
            <a:solidFill>
              <a:srgbClr val="00B0F0"/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4487566" y="3106214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28575" cap="flat" cmpd="sng" algn="ctr">
            <a:solidFill>
              <a:srgbClr val="00B0F0"/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4487566" y="3955416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28575" cap="flat" cmpd="sng" algn="ctr">
            <a:solidFill>
              <a:srgbClr val="00B0F0"/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3668290" y="2012324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28575" cap="flat" cmpd="sng" algn="ctr">
            <a:solidFill>
              <a:srgbClr val="00B0F0"/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3668290" y="2758288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28575" cap="flat" cmpd="sng" algn="ctr">
            <a:solidFill>
              <a:srgbClr val="00B0F0"/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3668290" y="3460008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28575" cap="flat" cmpd="sng" algn="ctr">
            <a:solidFill>
              <a:srgbClr val="00B0F0"/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5311210" y="908721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28575" cap="flat" cmpd="sng" algn="ctr">
            <a:solidFill>
              <a:srgbClr val="00B0F0"/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5311210" y="1826466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28575" cap="flat" cmpd="sng" algn="ctr">
            <a:solidFill>
              <a:srgbClr val="00B0F0"/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5311210" y="2719911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28575" cap="flat" cmpd="sng" algn="ctr">
            <a:solidFill>
              <a:srgbClr val="00B0F0"/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5311210" y="3613357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28575" cap="flat" cmpd="sng" algn="ctr">
            <a:solidFill>
              <a:srgbClr val="00B0F0"/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5311210" y="4521550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28575" cap="flat" cmpd="sng" algn="ctr">
            <a:solidFill>
              <a:srgbClr val="00B0F0"/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6191110" y="1407812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6191110" y="2257013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6191110" y="3106214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6191110" y="3955416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6976510" y="1879591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6976510" y="2728792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6976510" y="3577993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7781038" y="2330753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7781038" y="3106214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1536095" y="2289465"/>
            <a:ext cx="1541752" cy="1407463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  <a:latin typeface="나눔고딕 ExtraBold" pitchFamily="50" charset="-127"/>
                <a:ea typeface="나눔고딕 ExtraBold" pitchFamily="50" charset="-127"/>
              </a:rPr>
              <a:t>새로운 </a:t>
            </a:r>
            <a:br>
              <a:rPr lang="en-US" altLang="ko-KR" sz="2800" b="1" kern="0" dirty="0">
                <a:solidFill>
                  <a:prstClr val="white"/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en-US" altLang="ko-KR" sz="2800" b="1" kern="0" dirty="0">
                <a:solidFill>
                  <a:prstClr val="white"/>
                </a:solidFill>
                <a:latin typeface="나눔고딕 ExtraBold" pitchFamily="50" charset="-127"/>
                <a:ea typeface="나눔고딕 ExtraBold" pitchFamily="50" charset="-127"/>
              </a:rPr>
              <a:t>IDEA</a:t>
            </a:r>
            <a:endParaRPr lang="ko-KR" altLang="en-US" sz="2800" b="1" kern="0" dirty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8700773" y="2351369"/>
            <a:ext cx="1430941" cy="1261988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  <a:latin typeface="나눔고딕 ExtraBold" pitchFamily="50" charset="-127"/>
                <a:ea typeface="나눔고딕 ExtraBold" pitchFamily="50" charset="-127"/>
              </a:rPr>
              <a:t>의사</a:t>
            </a:r>
            <a:br>
              <a:rPr lang="en-US" altLang="ko-KR" sz="2800" b="1" kern="0" dirty="0">
                <a:solidFill>
                  <a:prstClr val="white"/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2800" b="1" kern="0" dirty="0">
                <a:solidFill>
                  <a:prstClr val="white"/>
                </a:solidFill>
                <a:latin typeface="나눔고딕 ExtraBold" pitchFamily="50" charset="-127"/>
                <a:ea typeface="나눔고딕 ExtraBold" pitchFamily="50" charset="-127"/>
              </a:rPr>
              <a:t>결정</a:t>
            </a:r>
          </a:p>
        </p:txBody>
      </p:sp>
      <p:cxnSp>
        <p:nvCxnSpPr>
          <p:cNvPr id="30" name="직선 화살표 연결선 29"/>
          <p:cNvCxnSpPr>
            <a:cxnSpLocks noChangeShapeType="1"/>
            <a:stCxn id="28" idx="3"/>
            <a:endCxn id="11" idx="1"/>
          </p:cNvCxnSpPr>
          <p:nvPr/>
        </p:nvCxnSpPr>
        <p:spPr bwMode="auto">
          <a:xfrm flipV="1">
            <a:off x="3077848" y="2248213"/>
            <a:ext cx="590439" cy="744970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직선 화살표 연결선 30"/>
          <p:cNvCxnSpPr>
            <a:cxnSpLocks noChangeShapeType="1"/>
            <a:stCxn id="28" idx="3"/>
            <a:endCxn id="12" idx="1"/>
          </p:cNvCxnSpPr>
          <p:nvPr/>
        </p:nvCxnSpPr>
        <p:spPr bwMode="auto">
          <a:xfrm>
            <a:off x="3077848" y="2993183"/>
            <a:ext cx="590439" cy="994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직선 화살표 연결선 31"/>
          <p:cNvCxnSpPr>
            <a:cxnSpLocks noChangeShapeType="1"/>
            <a:stCxn id="28" idx="3"/>
            <a:endCxn id="13" idx="1"/>
          </p:cNvCxnSpPr>
          <p:nvPr/>
        </p:nvCxnSpPr>
        <p:spPr bwMode="auto">
          <a:xfrm>
            <a:off x="3077848" y="2993183"/>
            <a:ext cx="590439" cy="702714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직선 화살표 연결선 32"/>
          <p:cNvCxnSpPr>
            <a:cxnSpLocks noChangeShapeType="1"/>
            <a:stCxn id="11" idx="3"/>
            <a:endCxn id="6" idx="1"/>
          </p:cNvCxnSpPr>
          <p:nvPr/>
        </p:nvCxnSpPr>
        <p:spPr bwMode="auto">
          <a:xfrm flipV="1">
            <a:off x="3995996" y="1643702"/>
            <a:ext cx="491566" cy="604511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직선 화살표 연결선 33"/>
          <p:cNvCxnSpPr>
            <a:cxnSpLocks noChangeShapeType="1"/>
            <a:stCxn id="11" idx="3"/>
            <a:endCxn id="8" idx="1"/>
          </p:cNvCxnSpPr>
          <p:nvPr/>
        </p:nvCxnSpPr>
        <p:spPr bwMode="auto">
          <a:xfrm>
            <a:off x="3995996" y="2248213"/>
            <a:ext cx="491566" cy="244690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직선 화살표 연결선 34"/>
          <p:cNvCxnSpPr>
            <a:cxnSpLocks noChangeShapeType="1"/>
            <a:stCxn id="12" idx="3"/>
            <a:endCxn id="8" idx="1"/>
          </p:cNvCxnSpPr>
          <p:nvPr/>
        </p:nvCxnSpPr>
        <p:spPr bwMode="auto">
          <a:xfrm flipV="1">
            <a:off x="3995996" y="2492917"/>
            <a:ext cx="491566" cy="501275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직선 화살표 연결선 35"/>
          <p:cNvCxnSpPr>
            <a:cxnSpLocks noChangeShapeType="1"/>
            <a:stCxn id="12" idx="3"/>
            <a:endCxn id="9" idx="1"/>
          </p:cNvCxnSpPr>
          <p:nvPr/>
        </p:nvCxnSpPr>
        <p:spPr bwMode="auto">
          <a:xfrm>
            <a:off x="3995996" y="2994177"/>
            <a:ext cx="491566" cy="347926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직선 화살표 연결선 36"/>
          <p:cNvCxnSpPr>
            <a:cxnSpLocks noChangeShapeType="1"/>
            <a:stCxn id="13" idx="3"/>
            <a:endCxn id="9" idx="1"/>
          </p:cNvCxnSpPr>
          <p:nvPr/>
        </p:nvCxnSpPr>
        <p:spPr bwMode="auto">
          <a:xfrm flipV="1">
            <a:off x="3995996" y="3342104"/>
            <a:ext cx="491566" cy="353794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직선 화살표 연결선 37"/>
          <p:cNvCxnSpPr>
            <a:cxnSpLocks noChangeShapeType="1"/>
            <a:stCxn id="13" idx="3"/>
            <a:endCxn id="10" idx="1"/>
          </p:cNvCxnSpPr>
          <p:nvPr/>
        </p:nvCxnSpPr>
        <p:spPr bwMode="auto">
          <a:xfrm>
            <a:off x="3995996" y="3695897"/>
            <a:ext cx="491566" cy="495408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직선 화살표 연결선 38"/>
          <p:cNvCxnSpPr>
            <a:cxnSpLocks noChangeShapeType="1"/>
            <a:stCxn id="6" idx="3"/>
            <a:endCxn id="14" idx="1"/>
          </p:cNvCxnSpPr>
          <p:nvPr/>
        </p:nvCxnSpPr>
        <p:spPr bwMode="auto">
          <a:xfrm flipV="1">
            <a:off x="4815272" y="1144624"/>
            <a:ext cx="495938" cy="499091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직선 화살표 연결선 39"/>
          <p:cNvCxnSpPr>
            <a:cxnSpLocks noChangeShapeType="1"/>
            <a:stCxn id="6" idx="3"/>
            <a:endCxn id="15" idx="1"/>
          </p:cNvCxnSpPr>
          <p:nvPr/>
        </p:nvCxnSpPr>
        <p:spPr bwMode="auto">
          <a:xfrm>
            <a:off x="4815272" y="1643701"/>
            <a:ext cx="495938" cy="418654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직선 화살표 연결선 40"/>
          <p:cNvCxnSpPr>
            <a:cxnSpLocks noChangeShapeType="1"/>
            <a:stCxn id="8" idx="3"/>
            <a:endCxn id="15" idx="1"/>
          </p:cNvCxnSpPr>
          <p:nvPr/>
        </p:nvCxnSpPr>
        <p:spPr bwMode="auto">
          <a:xfrm flipV="1">
            <a:off x="4815272" y="2062369"/>
            <a:ext cx="495938" cy="430547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직선 화살표 연결선 41"/>
          <p:cNvCxnSpPr>
            <a:cxnSpLocks noChangeShapeType="1"/>
            <a:stCxn id="8" idx="3"/>
            <a:endCxn id="16" idx="1"/>
          </p:cNvCxnSpPr>
          <p:nvPr/>
        </p:nvCxnSpPr>
        <p:spPr bwMode="auto">
          <a:xfrm>
            <a:off x="4815272" y="2492902"/>
            <a:ext cx="495938" cy="462898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직선 화살표 연결선 42"/>
          <p:cNvCxnSpPr>
            <a:cxnSpLocks noChangeShapeType="1"/>
            <a:stCxn id="10" idx="3"/>
            <a:endCxn id="18" idx="1"/>
          </p:cNvCxnSpPr>
          <p:nvPr/>
        </p:nvCxnSpPr>
        <p:spPr bwMode="auto">
          <a:xfrm>
            <a:off x="4815272" y="4191305"/>
            <a:ext cx="495938" cy="566134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직선 화살표 연결선 43"/>
          <p:cNvCxnSpPr>
            <a:cxnSpLocks noChangeShapeType="1"/>
            <a:stCxn id="10" idx="3"/>
            <a:endCxn id="17" idx="1"/>
          </p:cNvCxnSpPr>
          <p:nvPr/>
        </p:nvCxnSpPr>
        <p:spPr bwMode="auto">
          <a:xfrm flipV="1">
            <a:off x="4815272" y="3849252"/>
            <a:ext cx="495938" cy="342059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직선 화살표 연결선 104"/>
          <p:cNvCxnSpPr>
            <a:cxnSpLocks noChangeShapeType="1"/>
            <a:stCxn id="9" idx="3"/>
            <a:endCxn id="17" idx="1"/>
          </p:cNvCxnSpPr>
          <p:nvPr/>
        </p:nvCxnSpPr>
        <p:spPr bwMode="auto">
          <a:xfrm>
            <a:off x="4815272" y="3342110"/>
            <a:ext cx="495938" cy="507143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직선 화살표 연결선 105"/>
          <p:cNvCxnSpPr>
            <a:cxnSpLocks noChangeShapeType="1"/>
            <a:stCxn id="9" idx="3"/>
            <a:endCxn id="16" idx="1"/>
          </p:cNvCxnSpPr>
          <p:nvPr/>
        </p:nvCxnSpPr>
        <p:spPr bwMode="auto">
          <a:xfrm flipV="1">
            <a:off x="4815272" y="2955814"/>
            <a:ext cx="495938" cy="386303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직선 화살표 연결선 106"/>
          <p:cNvCxnSpPr>
            <a:cxnSpLocks noChangeShapeType="1"/>
            <a:stCxn id="14" idx="3"/>
            <a:endCxn id="19" idx="1"/>
          </p:cNvCxnSpPr>
          <p:nvPr/>
        </p:nvCxnSpPr>
        <p:spPr bwMode="auto">
          <a:xfrm>
            <a:off x="5638920" y="1144624"/>
            <a:ext cx="552184" cy="499091"/>
          </a:xfrm>
          <a:prstGeom prst="straightConnector1">
            <a:avLst/>
          </a:prstGeom>
          <a:noFill/>
          <a:ln w="9525" algn="ctr">
            <a:solidFill>
              <a:srgbClr val="0098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직선 화살표 연결선 107"/>
          <p:cNvCxnSpPr>
            <a:cxnSpLocks noChangeShapeType="1"/>
            <a:stCxn id="15" idx="3"/>
            <a:endCxn id="19" idx="1"/>
          </p:cNvCxnSpPr>
          <p:nvPr/>
        </p:nvCxnSpPr>
        <p:spPr bwMode="auto">
          <a:xfrm flipV="1">
            <a:off x="5638920" y="1643701"/>
            <a:ext cx="552184" cy="418654"/>
          </a:xfrm>
          <a:prstGeom prst="straightConnector1">
            <a:avLst/>
          </a:prstGeom>
          <a:noFill/>
          <a:ln w="9525" algn="ctr">
            <a:solidFill>
              <a:srgbClr val="0098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직선 화살표 연결선 108"/>
          <p:cNvCxnSpPr>
            <a:cxnSpLocks noChangeShapeType="1"/>
            <a:stCxn id="18" idx="3"/>
            <a:endCxn id="22" idx="1"/>
          </p:cNvCxnSpPr>
          <p:nvPr/>
        </p:nvCxnSpPr>
        <p:spPr bwMode="auto">
          <a:xfrm flipV="1">
            <a:off x="5638920" y="4191305"/>
            <a:ext cx="552184" cy="566134"/>
          </a:xfrm>
          <a:prstGeom prst="straightConnector1">
            <a:avLst/>
          </a:prstGeom>
          <a:noFill/>
          <a:ln w="9525" algn="ctr">
            <a:solidFill>
              <a:srgbClr val="0098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직선 화살표 연결선 109"/>
          <p:cNvCxnSpPr>
            <a:cxnSpLocks noChangeShapeType="1"/>
            <a:stCxn id="17" idx="3"/>
            <a:endCxn id="21" idx="1"/>
          </p:cNvCxnSpPr>
          <p:nvPr/>
        </p:nvCxnSpPr>
        <p:spPr bwMode="auto">
          <a:xfrm flipV="1">
            <a:off x="5638920" y="3342110"/>
            <a:ext cx="552184" cy="507143"/>
          </a:xfrm>
          <a:prstGeom prst="straightConnector1">
            <a:avLst/>
          </a:prstGeom>
          <a:noFill/>
          <a:ln w="9525" algn="ctr">
            <a:solidFill>
              <a:srgbClr val="0098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직선 화살표 연결선 110"/>
          <p:cNvCxnSpPr>
            <a:cxnSpLocks noChangeShapeType="1"/>
            <a:stCxn id="16" idx="3"/>
            <a:endCxn id="21" idx="1"/>
          </p:cNvCxnSpPr>
          <p:nvPr/>
        </p:nvCxnSpPr>
        <p:spPr bwMode="auto">
          <a:xfrm>
            <a:off x="5638920" y="2955814"/>
            <a:ext cx="552184" cy="386303"/>
          </a:xfrm>
          <a:prstGeom prst="straightConnector1">
            <a:avLst/>
          </a:prstGeom>
          <a:noFill/>
          <a:ln w="9525" algn="ctr">
            <a:solidFill>
              <a:srgbClr val="0098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직선 화살표 연결선 111"/>
          <p:cNvCxnSpPr>
            <a:cxnSpLocks noChangeShapeType="1"/>
            <a:stCxn id="16" idx="3"/>
            <a:endCxn id="20" idx="1"/>
          </p:cNvCxnSpPr>
          <p:nvPr/>
        </p:nvCxnSpPr>
        <p:spPr bwMode="auto">
          <a:xfrm flipV="1">
            <a:off x="5638920" y="2492902"/>
            <a:ext cx="552184" cy="462898"/>
          </a:xfrm>
          <a:prstGeom prst="straightConnector1">
            <a:avLst/>
          </a:prstGeom>
          <a:noFill/>
          <a:ln w="9525" algn="ctr">
            <a:solidFill>
              <a:srgbClr val="0098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직선 화살표 연결선 112"/>
          <p:cNvCxnSpPr>
            <a:cxnSpLocks noChangeShapeType="1"/>
            <a:stCxn id="19" idx="3"/>
            <a:endCxn id="23" idx="1"/>
          </p:cNvCxnSpPr>
          <p:nvPr/>
        </p:nvCxnSpPr>
        <p:spPr bwMode="auto">
          <a:xfrm>
            <a:off x="6518817" y="1643701"/>
            <a:ext cx="457696" cy="471779"/>
          </a:xfrm>
          <a:prstGeom prst="straightConnector1">
            <a:avLst/>
          </a:prstGeom>
          <a:noFill/>
          <a:ln w="38100" algn="ctr">
            <a:solidFill>
              <a:schemeClr val="accent6">
                <a:lumMod val="75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직선 화살표 연결선 113"/>
          <p:cNvCxnSpPr>
            <a:cxnSpLocks noChangeShapeType="1"/>
            <a:stCxn id="20" idx="3"/>
            <a:endCxn id="24" idx="1"/>
          </p:cNvCxnSpPr>
          <p:nvPr/>
        </p:nvCxnSpPr>
        <p:spPr bwMode="auto">
          <a:xfrm>
            <a:off x="6518817" y="2492916"/>
            <a:ext cx="457696" cy="471779"/>
          </a:xfrm>
          <a:prstGeom prst="straightConnector1">
            <a:avLst/>
          </a:prstGeom>
          <a:noFill/>
          <a:ln w="38100" algn="ctr">
            <a:solidFill>
              <a:schemeClr val="accent6">
                <a:lumMod val="75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직선 화살표 연결선 114"/>
          <p:cNvCxnSpPr>
            <a:cxnSpLocks noChangeShapeType="1"/>
            <a:stCxn id="21" idx="3"/>
            <a:endCxn id="24" idx="1"/>
          </p:cNvCxnSpPr>
          <p:nvPr/>
        </p:nvCxnSpPr>
        <p:spPr bwMode="auto">
          <a:xfrm flipV="1">
            <a:off x="6518817" y="2964681"/>
            <a:ext cx="457696" cy="377422"/>
          </a:xfrm>
          <a:prstGeom prst="straightConnector1">
            <a:avLst/>
          </a:prstGeom>
          <a:noFill/>
          <a:ln w="38100" algn="ctr">
            <a:solidFill>
              <a:schemeClr val="accent6">
                <a:lumMod val="75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직선 화살표 연결선 115"/>
          <p:cNvCxnSpPr>
            <a:cxnSpLocks noChangeShapeType="1"/>
            <a:stCxn id="22" idx="3"/>
            <a:endCxn id="25" idx="1"/>
          </p:cNvCxnSpPr>
          <p:nvPr/>
        </p:nvCxnSpPr>
        <p:spPr bwMode="auto">
          <a:xfrm flipV="1">
            <a:off x="6518817" y="3813889"/>
            <a:ext cx="457696" cy="377423"/>
          </a:xfrm>
          <a:prstGeom prst="straightConnector1">
            <a:avLst/>
          </a:prstGeom>
          <a:noFill/>
          <a:ln w="38100" algn="ctr">
            <a:solidFill>
              <a:schemeClr val="accent6">
                <a:lumMod val="75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" name="직선 화살표 연결선 116"/>
          <p:cNvCxnSpPr>
            <a:cxnSpLocks noChangeShapeType="1"/>
            <a:stCxn id="23" idx="3"/>
            <a:endCxn id="26" idx="1"/>
          </p:cNvCxnSpPr>
          <p:nvPr/>
        </p:nvCxnSpPr>
        <p:spPr bwMode="auto">
          <a:xfrm>
            <a:off x="7304227" y="2115480"/>
            <a:ext cx="476817" cy="451162"/>
          </a:xfrm>
          <a:prstGeom prst="straightConnector1">
            <a:avLst/>
          </a:prstGeom>
          <a:noFill/>
          <a:ln w="38100" algn="ctr">
            <a:solidFill>
              <a:schemeClr val="accent6">
                <a:lumMod val="75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직선 화살표 연결선 117"/>
          <p:cNvCxnSpPr>
            <a:cxnSpLocks noChangeShapeType="1"/>
            <a:stCxn id="24" idx="3"/>
            <a:endCxn id="27" idx="1"/>
          </p:cNvCxnSpPr>
          <p:nvPr/>
        </p:nvCxnSpPr>
        <p:spPr bwMode="auto">
          <a:xfrm>
            <a:off x="7304227" y="2964681"/>
            <a:ext cx="476817" cy="377422"/>
          </a:xfrm>
          <a:prstGeom prst="straightConnector1">
            <a:avLst/>
          </a:prstGeom>
          <a:noFill/>
          <a:ln w="38100" algn="ctr">
            <a:solidFill>
              <a:schemeClr val="accent6">
                <a:lumMod val="75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직선 화살표 연결선 118"/>
          <p:cNvCxnSpPr>
            <a:cxnSpLocks noChangeShapeType="1"/>
            <a:stCxn id="25" idx="3"/>
            <a:endCxn id="27" idx="1"/>
          </p:cNvCxnSpPr>
          <p:nvPr/>
        </p:nvCxnSpPr>
        <p:spPr bwMode="auto">
          <a:xfrm flipV="1">
            <a:off x="7304227" y="3342110"/>
            <a:ext cx="476817" cy="471779"/>
          </a:xfrm>
          <a:prstGeom prst="straightConnector1">
            <a:avLst/>
          </a:prstGeom>
          <a:noFill/>
          <a:ln w="38100" algn="ctr">
            <a:solidFill>
              <a:schemeClr val="accent6">
                <a:lumMod val="75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직선 화살표 연결선 119"/>
          <p:cNvCxnSpPr>
            <a:cxnSpLocks noChangeShapeType="1"/>
            <a:stCxn id="27" idx="3"/>
            <a:endCxn id="29" idx="1"/>
          </p:cNvCxnSpPr>
          <p:nvPr/>
        </p:nvCxnSpPr>
        <p:spPr bwMode="auto">
          <a:xfrm flipV="1">
            <a:off x="8108751" y="2982363"/>
            <a:ext cx="592025" cy="359740"/>
          </a:xfrm>
          <a:prstGeom prst="straightConnector1">
            <a:avLst/>
          </a:prstGeom>
          <a:noFill/>
          <a:ln w="38100" algn="ctr">
            <a:solidFill>
              <a:schemeClr val="accent6">
                <a:lumMod val="75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직선 화살표 연결선 120"/>
          <p:cNvCxnSpPr>
            <a:cxnSpLocks noChangeShapeType="1"/>
            <a:stCxn id="26" idx="3"/>
            <a:endCxn id="29" idx="1"/>
          </p:cNvCxnSpPr>
          <p:nvPr/>
        </p:nvCxnSpPr>
        <p:spPr bwMode="auto">
          <a:xfrm>
            <a:off x="8108751" y="2566656"/>
            <a:ext cx="592025" cy="415721"/>
          </a:xfrm>
          <a:prstGeom prst="straightConnector1">
            <a:avLst/>
          </a:prstGeom>
          <a:noFill/>
          <a:ln w="38100" algn="ctr">
            <a:solidFill>
              <a:schemeClr val="accent6">
                <a:lumMod val="75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직선 화살표 연결선 121"/>
          <p:cNvCxnSpPr>
            <a:cxnSpLocks noChangeShapeType="1"/>
            <a:stCxn id="15" idx="3"/>
            <a:endCxn id="20" idx="1"/>
          </p:cNvCxnSpPr>
          <p:nvPr/>
        </p:nvCxnSpPr>
        <p:spPr bwMode="auto">
          <a:xfrm>
            <a:off x="5638920" y="2062369"/>
            <a:ext cx="552184" cy="430547"/>
          </a:xfrm>
          <a:prstGeom prst="straightConnector1">
            <a:avLst/>
          </a:prstGeom>
          <a:noFill/>
          <a:ln w="9525" algn="ctr">
            <a:solidFill>
              <a:srgbClr val="0098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직선 연결선 62"/>
          <p:cNvCxnSpPr/>
          <p:nvPr/>
        </p:nvCxnSpPr>
        <p:spPr>
          <a:xfrm>
            <a:off x="5879976" y="476672"/>
            <a:ext cx="0" cy="46789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제목 1"/>
          <p:cNvSpPr txBox="1">
            <a:spLocks/>
          </p:cNvSpPr>
          <p:nvPr/>
        </p:nvSpPr>
        <p:spPr>
          <a:xfrm>
            <a:off x="1165020" y="404615"/>
            <a:ext cx="8620090" cy="1030486"/>
          </a:xfrm>
          <a:prstGeom prst="roundRect">
            <a:avLst>
              <a:gd name="adj" fmla="val 18023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>
            <a:defPPr>
              <a:defRPr lang="ko-KR"/>
            </a:defPPr>
            <a:lvl1pPr marL="358775" indent="-358775">
              <a:defRPr sz="8000" i="1">
                <a:solidFill>
                  <a:srgbClr val="FFFF00"/>
                </a:solidFill>
                <a:effectLst>
                  <a:glow rad="152400">
                    <a:schemeClr val="tx1"/>
                  </a:glow>
                </a:effectLst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pPr marL="0" indent="0" algn="ctr">
              <a:lnSpc>
                <a:spcPct val="150000"/>
              </a:lnSpc>
            </a:pPr>
            <a:r>
              <a:rPr lang="ko-KR" altLang="en-US" sz="4000" i="0" dirty="0"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확산적 사고    </a:t>
            </a:r>
            <a:r>
              <a:rPr lang="en-US" altLang="ko-KR" sz="4000" i="0" dirty="0"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vs    </a:t>
            </a:r>
            <a:r>
              <a:rPr lang="ko-KR" altLang="en-US" sz="4000" i="0" dirty="0"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수렴적 사고</a:t>
            </a:r>
          </a:p>
        </p:txBody>
      </p:sp>
      <p:cxnSp>
        <p:nvCxnSpPr>
          <p:cNvPr id="65" name="직선 연결선 64"/>
          <p:cNvCxnSpPr/>
          <p:nvPr/>
        </p:nvCxnSpPr>
        <p:spPr>
          <a:xfrm>
            <a:off x="5884984" y="5155626"/>
            <a:ext cx="0" cy="156416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468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Highlighting </a:t>
            </a:r>
            <a:r>
              <a:rPr lang="ko-KR" altLang="en-US" dirty="0"/>
              <a:t>적용 사례 </a:t>
            </a:r>
            <a:r>
              <a:rPr lang="en-US" altLang="ko-KR" dirty="0"/>
              <a:t>(Hit</a:t>
            </a:r>
            <a:r>
              <a:rPr lang="ko-KR" altLang="en-US" dirty="0"/>
              <a:t>된 아이디어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36868" name="Rectangle 1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>
              <a:latin typeface="Book Antiqua" pitchFamily="18" charset="0"/>
              <a:ea typeface="돋움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805672"/>
              </p:ext>
            </p:extLst>
          </p:nvPr>
        </p:nvGraphicFramePr>
        <p:xfrm>
          <a:off x="623392" y="1124743"/>
          <a:ext cx="11017224" cy="4972847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354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4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1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spc="0" dirty="0">
                          <a:latin typeface="맑은 고딕" pitchFamily="50" charset="-127"/>
                          <a:ea typeface="맑은 고딕" pitchFamily="50" charset="-127"/>
                        </a:rPr>
                        <a:t>문제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910" marR="10910" marT="10070" marB="10070" anchor="ctr"/>
                </a:tc>
                <a:tc gridSpan="2"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spc="0" dirty="0">
                          <a:latin typeface="맑은 고딕" pitchFamily="50" charset="-127"/>
                          <a:ea typeface="맑은 고딕" pitchFamily="50" charset="-127"/>
                        </a:rPr>
                        <a:t> 환경오염을 줄이기 위해 우리가 할 수 있는 방법 모색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910" marR="10910" marT="10070" marB="1007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987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spc="0">
                          <a:latin typeface="맑은 고딕" pitchFamily="50" charset="-127"/>
                          <a:ea typeface="맑은 고딕" pitchFamily="50" charset="-127"/>
                        </a:rPr>
                        <a:t>해결책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910" marR="10910" marT="10070" marB="10070" anchor="ctr"/>
                </a:tc>
                <a:tc gridSpan="2"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spc="0" dirty="0">
                          <a:latin typeface="맑은 고딕" pitchFamily="50" charset="-127"/>
                          <a:ea typeface="맑은 고딕" pitchFamily="50" charset="-127"/>
                        </a:rPr>
                        <a:t> 괜찮다고 느껴지는 아이디어 선택</a:t>
                      </a:r>
                      <a:r>
                        <a:rPr lang="en-US" altLang="ko-KR" sz="1800" spc="0" dirty="0">
                          <a:latin typeface="맑은 고딕" pitchFamily="50" charset="-127"/>
                          <a:ea typeface="맑은 고딕" pitchFamily="50" charset="-127"/>
                        </a:rPr>
                        <a:t>-57</a:t>
                      </a:r>
                      <a:r>
                        <a:rPr lang="ko-KR" altLang="en-US" sz="1800" spc="0" dirty="0">
                          <a:latin typeface="맑은 고딕" pitchFamily="50" charset="-127"/>
                          <a:ea typeface="맑은 고딕" pitchFamily="50" charset="-127"/>
                        </a:rPr>
                        <a:t>개 대안 중 </a:t>
                      </a:r>
                      <a:r>
                        <a:rPr lang="en-US" altLang="ko-KR" sz="1800" spc="0" dirty="0">
                          <a:latin typeface="맑은 고딕" pitchFamily="50" charset="-127"/>
                          <a:ea typeface="맑은 고딕" pitchFamily="50" charset="-127"/>
                        </a:rPr>
                        <a:t>15</a:t>
                      </a:r>
                      <a:r>
                        <a:rPr lang="ko-KR" altLang="en-US" sz="1800" spc="0" dirty="0">
                          <a:latin typeface="맑은 고딕" pitchFamily="50" charset="-127"/>
                          <a:ea typeface="맑은 고딕" pitchFamily="50" charset="-127"/>
                        </a:rPr>
                        <a:t>개의 방법을 </a:t>
                      </a:r>
                      <a:endParaRPr lang="en-US" altLang="ko-KR" sz="1800" spc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800" spc="0" dirty="0">
                          <a:latin typeface="맑은 고딕" pitchFamily="50" charset="-127"/>
                          <a:ea typeface="맑은 고딕" pitchFamily="50" charset="-127"/>
                        </a:rPr>
                        <a:t>히트한 예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910" marR="10910" marT="10070" marB="1007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634">
                <a:tc gridSpan="2"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latin typeface="맑은 고딕" pitchFamily="50" charset="-127"/>
                          <a:ea typeface="맑은 고딕" pitchFamily="50" charset="-127"/>
                        </a:rPr>
                        <a:t>(1) </a:t>
                      </a:r>
                      <a:r>
                        <a:rPr lang="ko-KR" altLang="en-US" sz="1800" spc="0" dirty="0" err="1">
                          <a:latin typeface="맑은 고딕" pitchFamily="50" charset="-127"/>
                          <a:ea typeface="맑은 고딕" pitchFamily="50" charset="-127"/>
                        </a:rPr>
                        <a:t>삼푸를</a:t>
                      </a:r>
                      <a:r>
                        <a:rPr lang="ko-KR" altLang="en-US" sz="1800" spc="0" dirty="0">
                          <a:latin typeface="맑은 고딕" pitchFamily="50" charset="-127"/>
                          <a:ea typeface="맑은 고딕" pitchFamily="50" charset="-127"/>
                        </a:rPr>
                        <a:t> 쓰지 말자</a:t>
                      </a:r>
                      <a:r>
                        <a:rPr lang="en-US" altLang="ko-KR" sz="1800" spc="0" dirty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910" marR="10910" marT="10070" marB="1007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latin typeface="맑은 고딕" pitchFamily="50" charset="-127"/>
                          <a:ea typeface="맑은 고딕" pitchFamily="50" charset="-127"/>
                        </a:rPr>
                        <a:t>(7) </a:t>
                      </a:r>
                      <a:r>
                        <a:rPr lang="ko-KR" altLang="en-US" sz="1800" spc="0" dirty="0">
                          <a:latin typeface="맑은 고딕" pitchFamily="50" charset="-127"/>
                          <a:ea typeface="맑은 고딕" pitchFamily="50" charset="-127"/>
                        </a:rPr>
                        <a:t>자동차를 없애자</a:t>
                      </a:r>
                      <a:r>
                        <a:rPr lang="en-US" altLang="ko-KR" sz="1800" spc="0" dirty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910" marR="10910" marT="10070" marB="1007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634">
                <a:tc gridSpan="2"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latin typeface="맑은 고딕" pitchFamily="50" charset="-127"/>
                          <a:ea typeface="맑은 고딕" pitchFamily="50" charset="-127"/>
                        </a:rPr>
                        <a:t>(9) </a:t>
                      </a:r>
                      <a:r>
                        <a:rPr lang="ko-KR" altLang="en-US" sz="1800" spc="0">
                          <a:latin typeface="맑은 고딕" pitchFamily="50" charset="-127"/>
                          <a:ea typeface="맑은 고딕" pitchFamily="50" charset="-127"/>
                        </a:rPr>
                        <a:t>재활용품을 사용하자</a:t>
                      </a:r>
                      <a:r>
                        <a:rPr lang="en-US" altLang="ko-KR" sz="1800" spc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910" marR="10910" marT="10070" marB="1007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latin typeface="맑은 고딕" pitchFamily="50" charset="-127"/>
                          <a:ea typeface="맑은 고딕" pitchFamily="50" charset="-127"/>
                        </a:rPr>
                        <a:t>(10) </a:t>
                      </a:r>
                      <a:r>
                        <a:rPr lang="ko-KR" altLang="en-US" sz="1800" spc="0" dirty="0">
                          <a:latin typeface="맑은 고딕" pitchFamily="50" charset="-127"/>
                          <a:ea typeface="맑은 고딕" pitchFamily="50" charset="-127"/>
                        </a:rPr>
                        <a:t>나무를 많이 심자</a:t>
                      </a:r>
                      <a:r>
                        <a:rPr lang="en-US" altLang="ko-KR" sz="1800" spc="0" dirty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910" marR="10910" marT="10070" marB="1007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634">
                <a:tc gridSpan="2"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latin typeface="맑은 고딕" pitchFamily="50" charset="-127"/>
                          <a:ea typeface="맑은 고딕" pitchFamily="50" charset="-127"/>
                        </a:rPr>
                        <a:t>(14) </a:t>
                      </a:r>
                      <a:r>
                        <a:rPr lang="ko-KR" altLang="en-US" sz="1800" spc="0">
                          <a:latin typeface="맑은 고딕" pitchFamily="50" charset="-127"/>
                          <a:ea typeface="맑은 고딕" pitchFamily="50" charset="-127"/>
                        </a:rPr>
                        <a:t>수도 요금을 올리자</a:t>
                      </a:r>
                      <a:r>
                        <a:rPr lang="en-US" altLang="ko-KR" sz="1800" spc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910" marR="10910" marT="10070" marB="1007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latin typeface="맑은 고딕" pitchFamily="50" charset="-127"/>
                          <a:ea typeface="맑은 고딕" pitchFamily="50" charset="-127"/>
                        </a:rPr>
                        <a:t>(19) </a:t>
                      </a:r>
                      <a:r>
                        <a:rPr lang="ko-KR" altLang="en-US" sz="1800" spc="0" dirty="0">
                          <a:latin typeface="맑은 고딕" pitchFamily="50" charset="-127"/>
                          <a:ea typeface="맑은 고딕" pitchFamily="50" charset="-127"/>
                        </a:rPr>
                        <a:t>기름값을 올리자</a:t>
                      </a:r>
                      <a:r>
                        <a:rPr lang="en-US" altLang="ko-KR" sz="1800" spc="0" dirty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910" marR="10910" marT="10070" marB="1007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177">
                <a:tc gridSpan="2"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latin typeface="맑은 고딕" pitchFamily="50" charset="-127"/>
                          <a:ea typeface="맑은 고딕" pitchFamily="50" charset="-127"/>
                        </a:rPr>
                        <a:t>(21) </a:t>
                      </a:r>
                      <a:r>
                        <a:rPr lang="ko-KR" altLang="en-US" sz="1800" spc="0">
                          <a:latin typeface="맑은 고딕" pitchFamily="50" charset="-127"/>
                          <a:ea typeface="맑은 고딕" pitchFamily="50" charset="-127"/>
                        </a:rPr>
                        <a:t>스님처럼 설거지 한 물을 마시자</a:t>
                      </a:r>
                      <a:r>
                        <a:rPr lang="en-US" altLang="ko-KR" sz="1800" spc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910" marR="10910" marT="10070" marB="1007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latin typeface="맑은 고딕" pitchFamily="50" charset="-127"/>
                          <a:ea typeface="맑은 고딕" pitchFamily="50" charset="-127"/>
                        </a:rPr>
                        <a:t>(22) </a:t>
                      </a:r>
                      <a:r>
                        <a:rPr lang="ko-KR" altLang="en-US" sz="1800" spc="0" dirty="0">
                          <a:latin typeface="맑은 고딕" pitchFamily="50" charset="-127"/>
                          <a:ea typeface="맑은 고딕" pitchFamily="50" charset="-127"/>
                        </a:rPr>
                        <a:t>공장을 없애고 옛날로 돌아가자</a:t>
                      </a:r>
                      <a:r>
                        <a:rPr lang="en-US" altLang="ko-KR" sz="1800" spc="0" dirty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910" marR="10910" marT="10070" marB="1007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634">
                <a:tc gridSpan="2"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latin typeface="맑은 고딕" pitchFamily="50" charset="-127"/>
                          <a:ea typeface="맑은 고딕" pitchFamily="50" charset="-127"/>
                        </a:rPr>
                        <a:t>(27) </a:t>
                      </a:r>
                      <a:r>
                        <a:rPr lang="ko-KR" altLang="en-US" sz="1800" spc="0">
                          <a:latin typeface="맑은 고딕" pitchFamily="50" charset="-127"/>
                          <a:ea typeface="맑은 고딕" pitchFamily="50" charset="-127"/>
                        </a:rPr>
                        <a:t>분리수거를 하자</a:t>
                      </a:r>
                      <a:r>
                        <a:rPr lang="en-US" altLang="ko-KR" sz="1800" spc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910" marR="10910" marT="10070" marB="1007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latin typeface="맑은 고딕" pitchFamily="50" charset="-127"/>
                          <a:ea typeface="맑은 고딕" pitchFamily="50" charset="-127"/>
                        </a:rPr>
                        <a:t>(30) </a:t>
                      </a:r>
                      <a:r>
                        <a:rPr lang="ko-KR" altLang="en-US" sz="1800" spc="0" dirty="0">
                          <a:latin typeface="맑은 고딕" pitchFamily="50" charset="-127"/>
                          <a:ea typeface="맑은 고딕" pitchFamily="50" charset="-127"/>
                        </a:rPr>
                        <a:t>담장을 자연 풍경으로 꾸미자</a:t>
                      </a:r>
                      <a:r>
                        <a:rPr lang="en-US" altLang="ko-KR" sz="1800" spc="0" dirty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910" marR="10910" marT="10070" marB="1007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1398">
                <a:tc gridSpan="2"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latin typeface="맑은 고딕" pitchFamily="50" charset="-127"/>
                          <a:ea typeface="맑은 고딕" pitchFamily="50" charset="-127"/>
                        </a:rPr>
                        <a:t>(32) </a:t>
                      </a:r>
                      <a:r>
                        <a:rPr lang="ko-KR" altLang="en-US" sz="1800" spc="0">
                          <a:latin typeface="맑은 고딕" pitchFamily="50" charset="-127"/>
                          <a:ea typeface="맑은 고딕" pitchFamily="50" charset="-127"/>
                        </a:rPr>
                        <a:t>농약을 쓰지 않는 무공해 농사를 짓자</a:t>
                      </a:r>
                      <a:r>
                        <a:rPr lang="en-US" altLang="ko-KR" sz="1800" spc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910" marR="10910" marT="10070" marB="1007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latin typeface="맑은 고딕" pitchFamily="50" charset="-127"/>
                          <a:ea typeface="맑은 고딕" pitchFamily="50" charset="-127"/>
                        </a:rPr>
                        <a:t>(33) </a:t>
                      </a:r>
                      <a:r>
                        <a:rPr lang="ko-KR" altLang="en-US" sz="1800" spc="0" dirty="0">
                          <a:latin typeface="맑은 고딕" pitchFamily="50" charset="-127"/>
                          <a:ea typeface="맑은 고딕" pitchFamily="50" charset="-127"/>
                        </a:rPr>
                        <a:t>일회용 용품 사용을 자제하자</a:t>
                      </a:r>
                      <a:r>
                        <a:rPr lang="en-US" altLang="ko-KR" sz="1800" spc="0" dirty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910" marR="10910" marT="10070" marB="1007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1987">
                <a:tc gridSpan="2"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latin typeface="맑은 고딕" pitchFamily="50" charset="-127"/>
                          <a:ea typeface="맑은 고딕" pitchFamily="50" charset="-127"/>
                        </a:rPr>
                        <a:t>(41) </a:t>
                      </a:r>
                      <a:r>
                        <a:rPr lang="ko-KR" altLang="en-US" sz="1800" spc="0">
                          <a:latin typeface="맑은 고딕" pitchFamily="50" charset="-127"/>
                          <a:ea typeface="맑은 고딕" pitchFamily="50" charset="-127"/>
                        </a:rPr>
                        <a:t>환경의 중요성을 반상회를 통해 알리자</a:t>
                      </a:r>
                      <a:r>
                        <a:rPr lang="en-US" altLang="ko-KR" sz="1800" spc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910" marR="10910" marT="10070" marB="1007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latin typeface="맑은 고딕" pitchFamily="50" charset="-127"/>
                          <a:ea typeface="맑은 고딕" pitchFamily="50" charset="-127"/>
                        </a:rPr>
                        <a:t>(43) </a:t>
                      </a:r>
                      <a:r>
                        <a:rPr lang="ko-KR" altLang="en-US" sz="1800" spc="0" dirty="0">
                          <a:latin typeface="맑은 고딕" pitchFamily="50" charset="-127"/>
                          <a:ea typeface="맑은 고딕" pitchFamily="50" charset="-127"/>
                        </a:rPr>
                        <a:t>남은 재료를 재활용하는 퓨전 요리를 활성화 하자</a:t>
                      </a:r>
                      <a:r>
                        <a:rPr lang="en-US" altLang="ko-KR" sz="1800" spc="0" dirty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910" marR="10910" marT="10070" marB="1007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50662">
                <a:tc gridSpan="2"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latin typeface="맑은 고딕" pitchFamily="50" charset="-127"/>
                          <a:ea typeface="맑은 고딕" pitchFamily="50" charset="-127"/>
                        </a:rPr>
                        <a:t>(50) </a:t>
                      </a:r>
                      <a:r>
                        <a:rPr lang="ko-KR" altLang="en-US" sz="1800" spc="0">
                          <a:latin typeface="맑은 고딕" pitchFamily="50" charset="-127"/>
                          <a:ea typeface="맑은 고딕" pitchFamily="50" charset="-127"/>
                        </a:rPr>
                        <a:t>한달에 한 번씩 자기집 앞 청소를 하자</a:t>
                      </a:r>
                      <a:r>
                        <a:rPr lang="en-US" altLang="ko-KR" sz="1800" spc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910" marR="10910" marT="10070" marB="1007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spc="0" dirty="0"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910" marR="10910" marT="10070" marB="1007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6905" name="Rectangle 2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>
              <a:latin typeface="Book Antiqua" pitchFamily="18" charset="0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4334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Highlighting </a:t>
            </a:r>
            <a:r>
              <a:rPr lang="ko-KR" altLang="en-US" dirty="0"/>
              <a:t>적중 영역 분류</a:t>
            </a:r>
            <a:r>
              <a:rPr lang="en-US" altLang="ko-KR" dirty="0"/>
              <a:t>(hot spots)</a:t>
            </a:r>
            <a:r>
              <a:rPr lang="ko-KR" altLang="en-US" dirty="0"/>
              <a:t> 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12084"/>
              </p:ext>
            </p:extLst>
          </p:nvPr>
        </p:nvGraphicFramePr>
        <p:xfrm>
          <a:off x="983432" y="1196752"/>
          <a:ext cx="10657183" cy="5068640"/>
        </p:xfrm>
        <a:graphic>
          <a:graphicData uri="http://schemas.openxmlformats.org/drawingml/2006/table">
            <a:tbl>
              <a:tblPr/>
              <a:tblGrid>
                <a:gridCol w="211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49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26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사회적 관계</a:t>
                      </a:r>
                    </a:p>
                  </a:txBody>
                  <a:tcPr marL="14549" marR="14549" marT="13430" marB="13430" anchor="ctr" horzOverflow="overflow">
                    <a:lnL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예술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․</a:t>
                      </a:r>
                      <a:r>
                        <a:rPr kumimoji="0" lang="ko-K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미학</a:t>
                      </a:r>
                    </a:p>
                  </a:txBody>
                  <a:tcPr marL="14549" marR="14549" marT="13430" marB="13430" anchor="ctr" horzOverflow="overflow">
                    <a:lnL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경제</a:t>
                      </a:r>
                    </a:p>
                  </a:txBody>
                  <a:tcPr marL="14549" marR="14549" marT="13430" marB="13430" anchor="ctr" horzOverflow="overflow">
                    <a:lnL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방어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․</a:t>
                      </a:r>
                      <a:r>
                        <a:rPr kumimoji="0" lang="ko-K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수비</a:t>
                      </a:r>
                    </a:p>
                  </a:txBody>
                  <a:tcPr marL="14549" marR="14549" marT="13430" marB="13430" anchor="ctr" horzOverflow="overflow">
                    <a:lnL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환경</a:t>
                      </a:r>
                    </a:p>
                  </a:txBody>
                  <a:tcPr marL="14549" marR="14549" marT="13430" marB="13430" anchor="ctr" horzOverflow="overflow">
                    <a:lnL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6010">
                <a:tc>
                  <a:txBody>
                    <a:bodyPr/>
                    <a:lstStyle/>
                    <a:p>
                      <a:pPr marL="298450" marR="0" lvl="0" indent="-28575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분리수거를 하자</a:t>
                      </a: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8450" marR="0" lvl="0" indent="-28575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재활용품을 사용하자</a:t>
                      </a: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8450" marR="0" lvl="0" indent="-28575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일회용 용품 사용을 자제하자</a:t>
                      </a: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4549" marR="14549" marT="13430" marB="13430" horzOverflow="overflow">
                    <a:lnL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1F0"/>
                    </a:solidFill>
                  </a:tcPr>
                </a:tc>
                <a:tc>
                  <a:txBody>
                    <a:bodyPr/>
                    <a:lstStyle/>
                    <a:p>
                      <a:pPr marL="298450" marR="0" lvl="0" indent="-28575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담장을 자연 풍경으로 꾸미자</a:t>
                      </a: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8450" marR="0" lvl="0" indent="-28575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한 달에 한 번씩 자기집 앞 청소를 하자</a:t>
                      </a: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8450" marR="0" lvl="0" indent="-28575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남은 재료를 활용하는 퓨전요리를 활성화 하자</a:t>
                      </a: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4549" marR="14549" marT="13430" marB="13430" horzOverflow="overflow">
                    <a:lnL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1F0"/>
                    </a:solidFill>
                  </a:tcPr>
                </a:tc>
                <a:tc>
                  <a:txBody>
                    <a:bodyPr/>
                    <a:lstStyle/>
                    <a:p>
                      <a:pPr marL="298450" marR="0" lvl="0" indent="-28575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수도요금을 올리자</a:t>
                      </a: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8450" marR="0" lvl="0" indent="-28575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기름값을 올리자</a:t>
                      </a: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4549" marR="14549" marT="13430" marB="13430" horzOverflow="overflow">
                    <a:lnL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1F0"/>
                    </a:solidFill>
                  </a:tcPr>
                </a:tc>
                <a:tc>
                  <a:txBody>
                    <a:bodyPr/>
                    <a:lstStyle/>
                    <a:p>
                      <a:pPr marL="298450" marR="0" lvl="0" indent="-28575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공장을 없애고 옛날로 돌아가자</a:t>
                      </a: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8450" marR="0" lvl="0" indent="-28575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샴푸를 쓰지 말자</a:t>
                      </a: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4549" marR="14549" marT="13430" marB="13430" horzOverflow="overflow">
                    <a:lnL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1F0"/>
                    </a:solidFill>
                  </a:tcPr>
                </a:tc>
                <a:tc>
                  <a:txBody>
                    <a:bodyPr/>
                    <a:lstStyle/>
                    <a:p>
                      <a:pPr marL="298450" marR="0" lvl="0" indent="-28575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나무를 많이 심자</a:t>
                      </a: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8450" marR="0" lvl="0" indent="-28575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비료를 쓰지 않는 무농약 농사를 짓자</a:t>
                      </a: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98450" marR="0" lvl="0" indent="-28575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환경의 중요성을 반상회를 통해 알리자</a:t>
                      </a: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98450" marR="0" lvl="0" indent="-28575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4549" marR="14549" marT="13430" marB="13430" horzOverflow="overflow">
                    <a:lnL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916" name="Rectangle 1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>
              <a:latin typeface="Book Antiqua" pitchFamily="18" charset="0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746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Highlighting </a:t>
            </a:r>
            <a:r>
              <a:rPr lang="ko-KR" altLang="en-US" dirty="0"/>
              <a:t>재</a:t>
            </a:r>
            <a:r>
              <a:rPr lang="en-US" altLang="ko-KR" dirty="0"/>
              <a:t>(</a:t>
            </a:r>
            <a:r>
              <a:rPr lang="ko-KR" altLang="en-US" dirty="0"/>
              <a:t>再</a:t>
            </a:r>
            <a:r>
              <a:rPr lang="en-US" altLang="ko-KR" dirty="0"/>
              <a:t>)</a:t>
            </a:r>
            <a:r>
              <a:rPr lang="ko-KR" altLang="en-US" dirty="0"/>
              <a:t>진술에 의해 선택된 해결책 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349130"/>
              </p:ext>
            </p:extLst>
          </p:nvPr>
        </p:nvGraphicFramePr>
        <p:xfrm>
          <a:off x="1143001" y="1357312"/>
          <a:ext cx="10065567" cy="4591968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0065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91968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spc="0" dirty="0">
                          <a:latin typeface="맑은 고딕" pitchFamily="50" charset="-127"/>
                          <a:ea typeface="맑은 고딕" pitchFamily="50" charset="-127"/>
                        </a:rPr>
                        <a:t>환경오염을 줄이기 위해서</a:t>
                      </a:r>
                      <a:endParaRPr lang="en-US" altLang="ko-KR" sz="2400" spc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2400" spc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019922" marR="0" lvl="1" indent="-45720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400" spc="0" dirty="0">
                          <a:latin typeface="맑은 고딕" pitchFamily="50" charset="-127"/>
                          <a:ea typeface="+mn-ea"/>
                        </a:rPr>
                        <a:t>일회용 용품의 사용을 자제하며</a:t>
                      </a:r>
                      <a:r>
                        <a:rPr lang="en-US" altLang="ko-KR" sz="2400" spc="0" dirty="0">
                          <a:latin typeface="맑은 고딕" pitchFamily="50" charset="-127"/>
                          <a:ea typeface="+mn-ea"/>
                        </a:rPr>
                        <a:t>, </a:t>
                      </a:r>
                    </a:p>
                    <a:p>
                      <a:pPr marL="1019922" marR="0" lvl="1" indent="-457200" algn="l" defTabSz="1125444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2400" spc="0" dirty="0">
                          <a:latin typeface="맑은 고딕" pitchFamily="50" charset="-127"/>
                          <a:ea typeface="+mn-ea"/>
                        </a:rPr>
                        <a:t>분리수거를 통해 </a:t>
                      </a:r>
                      <a:r>
                        <a:rPr lang="ko-KR" altLang="en-US" sz="2400" spc="0" dirty="0">
                          <a:latin typeface="맑은 고딕" pitchFamily="50" charset="-127"/>
                          <a:ea typeface="맑은 고딕" pitchFamily="50" charset="-127"/>
                        </a:rPr>
                        <a:t>재활용품 사용을 높이며</a:t>
                      </a:r>
                      <a:r>
                        <a:rPr lang="en-US" altLang="ko-KR" sz="2400" spc="0" dirty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</a:p>
                    <a:p>
                      <a:pPr marL="1019922" marR="0" lvl="1" indent="-45720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400" spc="0" dirty="0">
                          <a:latin typeface="맑은 고딕" pitchFamily="50" charset="-127"/>
                          <a:ea typeface="맑은 고딕" pitchFamily="50" charset="-127"/>
                        </a:rPr>
                        <a:t>환경의 중요성을 홍보하자</a:t>
                      </a:r>
                      <a:r>
                        <a:rPr lang="en-US" altLang="ko-KR" sz="2400" spc="0" dirty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24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8508" marR="58508" marT="54007" marB="540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922" name="Rectangle 1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>
              <a:latin typeface="Book Antiqua" pitchFamily="18" charset="0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247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Highlighting</a:t>
            </a:r>
            <a:r>
              <a:rPr lang="ko-KR" altLang="en-US" dirty="0"/>
              <a:t> 활용 실습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767408" y="908720"/>
            <a:ext cx="10972800" cy="4525963"/>
          </a:xfrm>
        </p:spPr>
        <p:txBody>
          <a:bodyPr>
            <a:noAutofit/>
          </a:bodyPr>
          <a:lstStyle/>
          <a:p>
            <a:pPr marL="381000" indent="-381000">
              <a:buNone/>
            </a:pPr>
            <a:r>
              <a:rPr lang="ko-KR" altLang="en-US" sz="1800" dirty="0"/>
              <a:t>해결해야 할 문제 </a:t>
            </a:r>
            <a:r>
              <a:rPr lang="en-US" altLang="ko-KR" sz="1800" dirty="0"/>
              <a:t>: </a:t>
            </a:r>
            <a:r>
              <a:rPr lang="en-US" altLang="ko-KR" sz="1800" dirty="0">
                <a:latin typeface="Arial" charset="0"/>
              </a:rPr>
              <a:t>‘</a:t>
            </a:r>
            <a:r>
              <a:rPr lang="ko-KR" altLang="en-US" sz="1800" dirty="0"/>
              <a:t>어떻게 하면 내가 </a:t>
            </a:r>
            <a:r>
              <a:rPr lang="en-US" altLang="ko-KR" sz="1800" dirty="0"/>
              <a:t>SW</a:t>
            </a:r>
            <a:r>
              <a:rPr lang="ko-KR" altLang="en-US" sz="1800" dirty="0"/>
              <a:t> 능력자가 될 수 있을까</a:t>
            </a:r>
            <a:r>
              <a:rPr lang="en-US" altLang="ko-KR" sz="1800" dirty="0"/>
              <a:t>?</a:t>
            </a:r>
          </a:p>
          <a:p>
            <a:pPr marL="381000" indent="-381000">
              <a:buNone/>
            </a:pPr>
            <a:r>
              <a:rPr lang="en-US" altLang="ko-KR" sz="1400" dirty="0"/>
              <a:t> - </a:t>
            </a:r>
            <a:r>
              <a:rPr lang="ko-KR" altLang="en-US" sz="1400" dirty="0"/>
              <a:t>아이디어를 도출하고 경우에 따라서 히트 표시를 하고 이를 영역으로 분류하고 주제어를  달아보자</a:t>
            </a:r>
            <a:endParaRPr lang="en-US" altLang="ko-KR" sz="1400" dirty="0"/>
          </a:p>
        </p:txBody>
      </p:sp>
      <p:sp>
        <p:nvSpPr>
          <p:cNvPr id="1143907" name="Rectangle 99"/>
          <p:cNvSpPr>
            <a:spLocks noChangeArrowheads="1"/>
          </p:cNvSpPr>
          <p:nvPr/>
        </p:nvSpPr>
        <p:spPr bwMode="auto">
          <a:xfrm>
            <a:off x="8256588" y="5226711"/>
            <a:ext cx="2087562" cy="90011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/>
          <a:p>
            <a:pPr algn="ctr"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  <a:defRPr/>
            </a:pPr>
            <a:endParaRPr kumimoji="1" lang="ko-KR" altLang="en-US" dirty="0">
              <a:solidFill>
                <a:srgbClr val="000000"/>
              </a:solidFill>
              <a:latin typeface="HY헤드라인M" pitchFamily="18" charset="-127"/>
            </a:endParaRPr>
          </a:p>
        </p:txBody>
      </p:sp>
      <p:sp>
        <p:nvSpPr>
          <p:cNvPr id="1143903" name="Rectangle 95"/>
          <p:cNvSpPr>
            <a:spLocks noChangeArrowheads="1"/>
          </p:cNvSpPr>
          <p:nvPr/>
        </p:nvSpPr>
        <p:spPr bwMode="auto">
          <a:xfrm>
            <a:off x="8256588" y="3912261"/>
            <a:ext cx="2087562" cy="90011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/>
          <a:p>
            <a:pPr algn="ctr"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  <a:defRPr/>
            </a:pPr>
            <a:endParaRPr kumimoji="1" lang="ko-KR" altLang="en-US" dirty="0">
              <a:solidFill>
                <a:srgbClr val="000000"/>
              </a:solidFill>
              <a:latin typeface="HY헤드라인M" pitchFamily="18" charset="-127"/>
            </a:endParaRPr>
          </a:p>
        </p:txBody>
      </p:sp>
      <p:sp>
        <p:nvSpPr>
          <p:cNvPr id="1143899" name="Rectangle 91"/>
          <p:cNvSpPr>
            <a:spLocks noChangeArrowheads="1"/>
          </p:cNvSpPr>
          <p:nvPr/>
        </p:nvSpPr>
        <p:spPr bwMode="auto">
          <a:xfrm>
            <a:off x="8256588" y="2597811"/>
            <a:ext cx="2087562" cy="90011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/>
          <a:p>
            <a:pPr algn="ctr"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  <a:defRPr/>
            </a:pPr>
            <a:endParaRPr kumimoji="1" lang="ko-KR" altLang="en-US" dirty="0">
              <a:solidFill>
                <a:srgbClr val="000000"/>
              </a:solidFill>
              <a:latin typeface="HY헤드라인M" pitchFamily="18" charset="-127"/>
            </a:endParaRPr>
          </a:p>
        </p:txBody>
      </p:sp>
      <p:sp>
        <p:nvSpPr>
          <p:cNvPr id="1143895" name="Rectangle 87"/>
          <p:cNvSpPr>
            <a:spLocks noChangeArrowheads="1"/>
          </p:cNvSpPr>
          <p:nvPr/>
        </p:nvSpPr>
        <p:spPr bwMode="auto">
          <a:xfrm>
            <a:off x="8256588" y="1662774"/>
            <a:ext cx="2087562" cy="7461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/>
          <a:p>
            <a:pPr algn="ctr" latinLnBrk="1">
              <a:buFont typeface="HY헤드라인M" pitchFamily="18" charset="-127"/>
              <a:buNone/>
              <a:defRPr/>
            </a:pPr>
            <a:r>
              <a:rPr kumimoji="1" lang="ko-KR" altLang="en-US" dirty="0">
                <a:solidFill>
                  <a:srgbClr val="000000"/>
                </a:solidFill>
                <a:latin typeface="HY헤드라인M" pitchFamily="18" charset="-127"/>
              </a:rPr>
              <a:t>영역 구분</a:t>
            </a:r>
            <a:br>
              <a:rPr kumimoji="1" lang="en-US" altLang="ko-KR" dirty="0">
                <a:solidFill>
                  <a:srgbClr val="000000"/>
                </a:solidFill>
                <a:latin typeface="HY헤드라인M" pitchFamily="18" charset="-127"/>
              </a:rPr>
            </a:br>
            <a:r>
              <a:rPr kumimoji="1" lang="en-US" altLang="ko-KR" dirty="0">
                <a:solidFill>
                  <a:srgbClr val="000000"/>
                </a:solidFill>
                <a:latin typeface="HY헤드라인M" pitchFamily="18" charset="-127"/>
              </a:rPr>
              <a:t>(Hot Spot)</a:t>
            </a:r>
            <a:endParaRPr kumimoji="1" lang="ko-KR" altLang="en-US" dirty="0">
              <a:solidFill>
                <a:srgbClr val="000000"/>
              </a:solidFill>
              <a:latin typeface="HY헤드라인M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388374"/>
              </p:ext>
            </p:extLst>
          </p:nvPr>
        </p:nvGraphicFramePr>
        <p:xfrm>
          <a:off x="1487489" y="1628800"/>
          <a:ext cx="6194425" cy="5114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20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83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아이디어 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r>
                        <a:rPr lang="ko-KR" altLang="en-US" dirty="0"/>
                        <a:t> 표시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8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8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8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752129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Evaluation Matrix</a:t>
            </a:r>
            <a:endParaRPr lang="ko-KR" altLang="en-US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1000" indent="-381000"/>
            <a:r>
              <a:rPr lang="ko-KR" altLang="en-US" sz="2800" dirty="0" err="1"/>
              <a:t>평가행렬법은</a:t>
            </a:r>
            <a:r>
              <a:rPr lang="ko-KR" altLang="en-US" sz="2800" dirty="0"/>
              <a:t> 아이디어를 준거에 따라 체계적으로 평가할 때 사용할 뿐만 아니라 문제해결의 과정에서도 사용되는 기법</a:t>
            </a:r>
          </a:p>
          <a:p>
            <a:pPr marL="800100" lvl="1" indent="-342900">
              <a:lnSpc>
                <a:spcPct val="120000"/>
              </a:lnSpc>
              <a:spcBef>
                <a:spcPct val="30000"/>
              </a:spcBef>
              <a:spcAft>
                <a:spcPct val="30000"/>
              </a:spcAft>
              <a:buFont typeface="Wingdings" pitchFamily="2" charset="2"/>
              <a:buAutoNum type="circleNumDbPlain"/>
            </a:pPr>
            <a:r>
              <a:rPr lang="ko-KR" altLang="en-US" sz="2400" dirty="0" err="1"/>
              <a:t>행렬표</a:t>
            </a:r>
            <a:r>
              <a:rPr lang="ko-KR" altLang="en-US" sz="2400" dirty="0"/>
              <a:t> 준비 </a:t>
            </a:r>
            <a:r>
              <a:rPr lang="en-US" altLang="ko-KR" sz="2400" dirty="0"/>
              <a:t>: </a:t>
            </a:r>
            <a:r>
              <a:rPr lang="ko-KR" altLang="en-US" sz="2400" dirty="0"/>
              <a:t>왼쪽에는 평가하고자 하는 아이디어</a:t>
            </a:r>
            <a:r>
              <a:rPr lang="en-US" altLang="ko-KR" sz="2400" dirty="0"/>
              <a:t>, </a:t>
            </a:r>
            <a:r>
              <a:rPr lang="ko-KR" altLang="en-US" sz="2400" dirty="0"/>
              <a:t>오른쪽에는 아이디어를 평가할 때 사용되는 준거를 적는다</a:t>
            </a:r>
            <a:r>
              <a:rPr lang="en-US" altLang="ko-KR" sz="2400" dirty="0"/>
              <a:t>.</a:t>
            </a:r>
          </a:p>
          <a:p>
            <a:pPr marL="800100" lvl="1" indent="-342900">
              <a:lnSpc>
                <a:spcPct val="120000"/>
              </a:lnSpc>
              <a:spcBef>
                <a:spcPct val="30000"/>
              </a:spcBef>
              <a:spcAft>
                <a:spcPct val="30000"/>
              </a:spcAft>
              <a:buFont typeface="Wingdings" pitchFamily="2" charset="2"/>
              <a:buAutoNum type="circleNumDbPlain"/>
            </a:pPr>
            <a:r>
              <a:rPr lang="ko-KR" altLang="en-US" sz="2400" dirty="0" err="1"/>
              <a:t>행렬표</a:t>
            </a:r>
            <a:r>
              <a:rPr lang="ko-KR" altLang="en-US" sz="2400" dirty="0"/>
              <a:t> 완성 </a:t>
            </a:r>
            <a:r>
              <a:rPr lang="en-US" altLang="ko-KR" sz="2400" dirty="0"/>
              <a:t>: </a:t>
            </a:r>
            <a:r>
              <a:rPr lang="ko-KR" altLang="en-US" sz="2400" dirty="0"/>
              <a:t>준거에 따른 평정 체제를 정해서 각 아이디어에 대한 평가를 </a:t>
            </a:r>
            <a:r>
              <a:rPr lang="ko-KR" altLang="en-US" sz="2400" dirty="0" err="1"/>
              <a:t>행렬표에</a:t>
            </a:r>
            <a:r>
              <a:rPr lang="ko-KR" altLang="en-US" sz="2400" dirty="0"/>
              <a:t> 기록</a:t>
            </a:r>
          </a:p>
          <a:p>
            <a:pPr marL="800100" lvl="1" indent="-342900">
              <a:lnSpc>
                <a:spcPct val="120000"/>
              </a:lnSpc>
              <a:spcBef>
                <a:spcPct val="30000"/>
              </a:spcBef>
              <a:spcAft>
                <a:spcPct val="30000"/>
              </a:spcAft>
              <a:buFont typeface="Wingdings" pitchFamily="2" charset="2"/>
              <a:buAutoNum type="circleNumDbPlain"/>
            </a:pPr>
            <a:r>
              <a:rPr lang="ko-KR" altLang="en-US" sz="2400" dirty="0"/>
              <a:t>결과 해석 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행렬표</a:t>
            </a:r>
            <a:r>
              <a:rPr lang="ko-KR" altLang="en-US" sz="2400" dirty="0"/>
              <a:t> 결과를 보고 각 아이디어가 어떤 점에서 긍정적이고 부정적인지를 해석하여 </a:t>
            </a:r>
            <a:r>
              <a:rPr lang="ko-KR" altLang="en-US" sz="2400" dirty="0">
                <a:latin typeface="Arial" charset="0"/>
              </a:rPr>
              <a:t>‘</a:t>
            </a:r>
            <a:r>
              <a:rPr lang="ko-KR" altLang="en-US" sz="2400" dirty="0"/>
              <a:t>강점</a:t>
            </a:r>
            <a:r>
              <a:rPr lang="ko-KR" altLang="en-US" sz="2400" dirty="0">
                <a:latin typeface="Arial" charset="0"/>
              </a:rPr>
              <a:t>’</a:t>
            </a:r>
            <a:r>
              <a:rPr lang="ko-KR" altLang="en-US" sz="2400" dirty="0"/>
              <a:t>을 부각하고 </a:t>
            </a:r>
            <a:r>
              <a:rPr lang="ko-KR" altLang="en-US" sz="2400" dirty="0">
                <a:latin typeface="Arial" charset="0"/>
              </a:rPr>
              <a:t>‘</a:t>
            </a:r>
            <a:r>
              <a:rPr lang="ko-KR" altLang="en-US" sz="2400" dirty="0"/>
              <a:t>약점</a:t>
            </a:r>
            <a:r>
              <a:rPr lang="ko-KR" altLang="en-US" sz="2400" dirty="0">
                <a:latin typeface="Arial" charset="0"/>
              </a:rPr>
              <a:t>’</a:t>
            </a:r>
            <a:r>
              <a:rPr lang="ko-KR" altLang="en-US" sz="2400" dirty="0"/>
              <a:t>을 보강하는 최선의 아이디어를 찾아낸다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7976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Evaluation Matrix 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3392" y="1268762"/>
            <a:ext cx="11233248" cy="5112566"/>
          </a:xfrm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l"/>
              <a:defRPr/>
            </a:pPr>
            <a:r>
              <a:rPr lang="ko-KR" altLang="en-US" sz="2400" dirty="0"/>
              <a:t>이 기법은 </a:t>
            </a:r>
            <a:r>
              <a:rPr lang="ko-KR" altLang="en-US" sz="2400" dirty="0" err="1"/>
              <a:t>하이라이팅된</a:t>
            </a:r>
            <a:r>
              <a:rPr lang="ko-KR" altLang="en-US" sz="2400" dirty="0"/>
              <a:t> 대안들을 평가할 때나</a:t>
            </a:r>
            <a:r>
              <a:rPr lang="en-US" altLang="ko-KR" sz="2400" dirty="0"/>
              <a:t>, </a:t>
            </a:r>
            <a:r>
              <a:rPr lang="ko-KR" altLang="en-US" sz="2400" dirty="0"/>
              <a:t>생성된 대안이나</a:t>
            </a:r>
            <a:r>
              <a:rPr lang="en-US" altLang="ko-KR" sz="2400" dirty="0"/>
              <a:t>, </a:t>
            </a:r>
            <a:r>
              <a:rPr lang="ko-KR" altLang="en-US" sz="2400" dirty="0"/>
              <a:t>행위계획을 위한 대안들을 평가할 때 활용된다</a:t>
            </a:r>
            <a:r>
              <a:rPr lang="en-US" altLang="ko-KR" sz="2400" dirty="0"/>
              <a:t>. 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l"/>
              <a:defRPr/>
            </a:pPr>
            <a:r>
              <a:rPr lang="ko-KR" altLang="en-US" sz="2400" dirty="0"/>
              <a:t>제안된 대안들을 미리 정해놓은 어떤 준거에 따라 체계적으로 평가하고자 할 때 사용할 수 있다</a:t>
            </a:r>
            <a:r>
              <a:rPr lang="en-US" altLang="ko-KR" sz="2400" dirty="0"/>
              <a:t>. 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l"/>
              <a:defRPr/>
            </a:pPr>
            <a:r>
              <a:rPr lang="ko-KR" altLang="en-US" sz="2400" dirty="0"/>
              <a:t>평가하려는 아이디어들을 세로축에 나열하고 </a:t>
            </a:r>
            <a:r>
              <a:rPr lang="ko-KR" altLang="en-US" sz="2400" dirty="0" err="1"/>
              <a:t>평가준거를</a:t>
            </a:r>
            <a:r>
              <a:rPr lang="ko-KR" altLang="en-US" sz="2400" dirty="0"/>
              <a:t> 가로축에 적어 </a:t>
            </a:r>
            <a:r>
              <a:rPr lang="ko-KR" altLang="en-US" sz="2400" dirty="0" err="1"/>
              <a:t>행렬표를</a:t>
            </a:r>
            <a:r>
              <a:rPr lang="ko-KR" altLang="en-US" sz="2400" dirty="0"/>
              <a:t> 만든 후</a:t>
            </a:r>
            <a:r>
              <a:rPr lang="en-US" altLang="ko-KR" sz="2400" dirty="0"/>
              <a:t>, </a:t>
            </a:r>
            <a:r>
              <a:rPr lang="ko-KR" altLang="en-US" sz="2400" dirty="0"/>
              <a:t>각 준거를 기초로 모든 아이디어를 평가한다</a:t>
            </a:r>
            <a:r>
              <a:rPr lang="en-US" altLang="ko-KR" sz="2400" dirty="0"/>
              <a:t>. 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l"/>
              <a:defRPr/>
            </a:pPr>
            <a:r>
              <a:rPr lang="ko-KR" altLang="en-US" sz="2400" dirty="0"/>
              <a:t>다수의 해결 대안을 평가하고 선택할 때뿐만 아니라 문제해결의 어떠한 단계에서도 사용할 수 있다</a:t>
            </a:r>
            <a:r>
              <a:rPr lang="en-US" altLang="ko-KR" sz="2400" dirty="0"/>
              <a:t>. 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l"/>
              <a:defRPr/>
            </a:pPr>
            <a:r>
              <a:rPr lang="ko-KR" altLang="en-US" sz="2400" dirty="0"/>
              <a:t>체계적인 만큼 시간과 노력이 소요되는 단점이 있다</a:t>
            </a:r>
            <a:r>
              <a:rPr lang="en-US" altLang="ko-KR" sz="2400" dirty="0"/>
              <a:t>. </a:t>
            </a:r>
            <a:endParaRPr lang="ko-KR" altLang="en-US" sz="2400" dirty="0"/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l"/>
              <a:defRPr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28878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Evaluation Matrix </a:t>
            </a:r>
            <a:r>
              <a:rPr lang="ko-KR" altLang="en-US" sz="2800" dirty="0"/>
              <a:t>예</a:t>
            </a:r>
          </a:p>
        </p:txBody>
      </p:sp>
      <p:graphicFrame>
        <p:nvGraphicFramePr>
          <p:cNvPr id="1351768" name="Group 8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1076527"/>
              </p:ext>
            </p:extLst>
          </p:nvPr>
        </p:nvGraphicFramePr>
        <p:xfrm>
          <a:off x="637734" y="1772816"/>
          <a:ext cx="10972801" cy="4608514"/>
        </p:xfrm>
        <a:graphic>
          <a:graphicData uri="http://schemas.openxmlformats.org/drawingml/2006/table">
            <a:tbl>
              <a:tblPr/>
              <a:tblGrid>
                <a:gridCol w="3380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8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8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84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8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84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937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준거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아이디어</a:t>
                      </a:r>
                    </a:p>
                  </a:txBody>
                  <a:tcPr marL="110573" marR="1105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디자인</a:t>
                      </a:r>
                    </a:p>
                  </a:txBody>
                  <a:tcPr marL="110573" marR="11057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성능</a:t>
                      </a:r>
                    </a:p>
                  </a:txBody>
                  <a:tcPr marL="110573" marR="11057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안전성</a:t>
                      </a:r>
                    </a:p>
                  </a:txBody>
                  <a:tcPr marL="110573" marR="11057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대중성</a:t>
                      </a:r>
                    </a:p>
                  </a:txBody>
                  <a:tcPr marL="110573" marR="11057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생산비</a:t>
                      </a:r>
                    </a:p>
                  </a:txBody>
                  <a:tcPr marL="110573" marR="11057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8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냉장고의 표면에 아름다운 그림이나 무늬를 넣는다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.</a:t>
                      </a:r>
                    </a:p>
                  </a:txBody>
                  <a:tcPr marL="110573" marR="11057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73" marR="110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73" marR="110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73" marR="110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73" marR="110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73" marR="110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5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냉장고의 문에 온도와 메뉴판을 단다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.</a:t>
                      </a:r>
                    </a:p>
                  </a:txBody>
                  <a:tcPr marL="110573" marR="11057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73" marR="110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73" marR="110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73" marR="110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73" marR="110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73" marR="110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0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냉장고의 문에 냉장고에 들어 있는 물건을 기록할 수 있는 기능을 설치한다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.</a:t>
                      </a:r>
                    </a:p>
                  </a:txBody>
                  <a:tcPr marL="110573" marR="11057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73" marR="110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73" marR="110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73" marR="110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73" marR="110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73" marR="110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0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냉장고의 물건을 볼 수 있도록 문을 반투명이나 투명으로 만든다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.</a:t>
                      </a:r>
                    </a:p>
                  </a:txBody>
                  <a:tcPr marL="110573" marR="11057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73" marR="110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73" marR="110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73" marR="110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73" marR="110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73" marR="110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096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23888" y="1021118"/>
            <a:ext cx="10972801" cy="494589"/>
          </a:xfrm>
        </p:spPr>
        <p:txBody>
          <a:bodyPr>
            <a:normAutofit fontScale="70000" lnSpcReduction="20000"/>
          </a:bodyPr>
          <a:lstStyle/>
          <a:p>
            <a:pPr marL="381000" indent="-381000" algn="ctr"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해결해야 할 문제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새로운 냉장고에 대한 아이디어’ 평가하기</a:t>
            </a:r>
          </a:p>
        </p:txBody>
      </p:sp>
    </p:spTree>
    <p:extLst>
      <p:ext uri="{BB962C8B-B14F-4D97-AF65-F5344CB8AC3E}">
        <p14:creationId xmlns:p14="http://schemas.microsoft.com/office/powerpoint/2010/main" val="4234347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Evaluation Matrix </a:t>
            </a:r>
            <a:r>
              <a:rPr lang="ko-KR" altLang="en-US" b="1" dirty="0"/>
              <a:t>진행순서 </a:t>
            </a:r>
            <a:r>
              <a:rPr lang="en-US" altLang="ko-KR" b="1" dirty="0"/>
              <a:t>(1/4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3392" y="1268762"/>
            <a:ext cx="11233248" cy="4896542"/>
          </a:xfrm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marL="320040" indent="-320040">
              <a:buNone/>
              <a:defRPr/>
            </a:pPr>
            <a:r>
              <a:rPr lang="ko-KR" altLang="en-US" sz="2800" dirty="0"/>
              <a:t>① 평가 </a:t>
            </a:r>
            <a:r>
              <a:rPr lang="ko-KR" altLang="en-US" sz="2800" dirty="0" err="1"/>
              <a:t>행렬표</a:t>
            </a:r>
            <a:r>
              <a:rPr lang="ko-KR" altLang="en-US" sz="2800" dirty="0"/>
              <a:t> 만들기 </a:t>
            </a:r>
          </a:p>
          <a:p>
            <a:pPr lvl="1">
              <a:buFont typeface="Wingdings" pitchFamily="2" charset="2"/>
              <a:buChar char="l"/>
              <a:defRPr/>
            </a:pP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평가해야 할 대안들은 세로로 적고 가로의 상단에는 평가의 준거를 제시한다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순서는 상관없다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lvl="1">
              <a:buFont typeface="Wingdings" pitchFamily="2" charset="2"/>
              <a:buChar char="l"/>
              <a:defRPr/>
            </a:pP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평가의 준거는 해결하고자 하는 문제의 성격에 따라 다르지만 대체로 경비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적용의 난이도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시간적인 측면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공간적인 측면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 수준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필요한 자료나 장비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정보의 가용성 등으로 바탕으로 설정할 수 있다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lvl="1">
              <a:buFont typeface="Wingdings" pitchFamily="2" charset="2"/>
              <a:buChar char="l"/>
              <a:defRPr/>
            </a:pPr>
            <a:r>
              <a:rPr lang="ko-KR" altLang="en-US" sz="2400" dirty="0" err="1">
                <a:latin typeface="돋움" panose="020B0600000101010101" pitchFamily="50" charset="-127"/>
                <a:ea typeface="돋움" panose="020B0600000101010101" pitchFamily="50" charset="-127"/>
              </a:rPr>
              <a:t>브레인스토밍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 방법으로 양산한 후 </a:t>
            </a:r>
            <a:r>
              <a:rPr lang="ko-KR" altLang="en-US" sz="2400" dirty="0" err="1">
                <a:latin typeface="돋움" panose="020B0600000101010101" pitchFamily="50" charset="-127"/>
                <a:ea typeface="돋움" panose="020B0600000101010101" pitchFamily="50" charset="-127"/>
              </a:rPr>
              <a:t>하이라이팅기법으로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 몇 가지 준거를 만들 수 있다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lvl="1">
              <a:buFont typeface="Wingdings" pitchFamily="2" charset="2"/>
              <a:buChar char="l"/>
              <a:defRPr/>
            </a:pP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준거를 제시할 때는 ‘경제적 사정이 허락할까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?’, ‘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시간은 충분할까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?’, ‘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실천하기가 쉬울까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?’, ‘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자료는 충분히 확보될까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?’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와 같이  ‘～할까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?’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를 사용하면 효과적이다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>
              <a:buFont typeface="Wingdings" pitchFamily="2" charset="2"/>
              <a:buChar char="l"/>
              <a:defRPr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21461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Evaluation Matrix </a:t>
            </a:r>
            <a:r>
              <a:rPr lang="ko-KR" altLang="en-US" dirty="0"/>
              <a:t>진행순서 </a:t>
            </a:r>
            <a:r>
              <a:rPr lang="en-US" altLang="ko-KR" dirty="0"/>
              <a:t>(2/4)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3392" y="908720"/>
            <a:ext cx="11161240" cy="5328592"/>
          </a:xfrm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marL="320040" indent="-320040">
              <a:buNone/>
              <a:defRPr/>
            </a:pPr>
            <a:r>
              <a:rPr lang="ko-KR" altLang="en-US" sz="2800" dirty="0"/>
              <a:t>② 평가 척도 체제 제시 </a:t>
            </a:r>
          </a:p>
          <a:p>
            <a:pPr lvl="1">
              <a:buFont typeface="Wingdings" pitchFamily="2" charset="2"/>
              <a:buChar char="l"/>
              <a:defRPr/>
            </a:pP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대안을 평가할 때 사용할 적절한 평정 척도를 제시한다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lvl="1">
              <a:buFont typeface="Wingdings" pitchFamily="2" charset="2"/>
              <a:buChar char="l"/>
              <a:defRPr/>
            </a:pP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단계 척도 </a:t>
            </a:r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1201041" lvl="2" indent="-342900">
              <a:buFont typeface="Wingdings" pitchFamily="2" charset="2"/>
              <a:buChar char="Ø"/>
              <a:defRPr/>
            </a:pP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1=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매우 그렇지 않다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</a:p>
          <a:p>
            <a:pPr marL="1201041" lvl="2" indent="-342900">
              <a:buFont typeface="Wingdings" pitchFamily="2" charset="2"/>
              <a:buChar char="Ø"/>
              <a:defRPr/>
            </a:pP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2=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그렇지 않다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</a:p>
          <a:p>
            <a:pPr marL="1201041" lvl="2" indent="-342900">
              <a:buFont typeface="Wingdings" pitchFamily="2" charset="2"/>
              <a:buChar char="Ø"/>
              <a:defRPr/>
            </a:pP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3=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보통이다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</a:p>
          <a:p>
            <a:pPr marL="1201041" lvl="2" indent="-342900">
              <a:buFont typeface="Wingdings" pitchFamily="2" charset="2"/>
              <a:buChar char="Ø"/>
              <a:defRPr/>
            </a:pP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4=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그렇다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</a:p>
          <a:p>
            <a:pPr marL="1201041" lvl="2" indent="-342900">
              <a:buFont typeface="Wingdings" pitchFamily="2" charset="2"/>
              <a:buChar char="Ø"/>
              <a:defRPr/>
            </a:pP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5=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매우 그렇다 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>
              <a:buFont typeface="Wingdings" pitchFamily="2" charset="2"/>
              <a:buChar char="l"/>
              <a:defRPr/>
            </a:pP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단계 척도  </a:t>
            </a:r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1201041" lvl="2" indent="-342900">
              <a:buFont typeface="Wingdings" pitchFamily="2" charset="2"/>
              <a:buChar char="Ø"/>
              <a:defRPr/>
            </a:pP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1=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부정적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, 2=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보통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</a:rPr>
              <a:t>, 3=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긍정적 등 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>
              <a:buFont typeface="Wingdings" pitchFamily="2" charset="2"/>
              <a:buChar char="l"/>
              <a:defRPr/>
            </a:pP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이 외에도 수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(10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점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우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(8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점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미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(6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점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양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(4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점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),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가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(2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점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등 활용하는 사람의 목적에 따라 달리 할 수 있다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marL="320040" indent="-320040">
              <a:buFont typeface="Wingdings"/>
              <a:buChar char=""/>
              <a:defRPr/>
            </a:pPr>
            <a:endParaRPr lang="ko-KR" altLang="en-US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538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Evaluation Matrix </a:t>
            </a:r>
            <a:r>
              <a:rPr lang="ko-KR" altLang="en-US" dirty="0"/>
              <a:t>진행순서 </a:t>
            </a:r>
            <a:r>
              <a:rPr lang="en-US" altLang="ko-KR" dirty="0"/>
              <a:t>(3/4)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marL="320040" indent="-320040">
              <a:buNone/>
              <a:defRPr/>
            </a:pPr>
            <a:r>
              <a:rPr lang="ko-KR" altLang="en-US" sz="2800" b="1" dirty="0"/>
              <a:t>③ </a:t>
            </a:r>
            <a:r>
              <a:rPr lang="ko-KR" altLang="en-US" sz="2800" dirty="0" err="1"/>
              <a:t>평가행렬표</a:t>
            </a:r>
            <a:r>
              <a:rPr lang="ko-KR" altLang="en-US" sz="2800" dirty="0"/>
              <a:t> 완성하기 </a:t>
            </a:r>
          </a:p>
          <a:p>
            <a:pPr lvl="1">
              <a:buFont typeface="Wingdings" pitchFamily="2" charset="2"/>
              <a:buChar char="l"/>
              <a:defRPr/>
            </a:pPr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>
              <a:buFont typeface="Wingdings" pitchFamily="2" charset="2"/>
              <a:buChar char="l"/>
              <a:defRPr/>
            </a:pP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대안들을 하나의 준거에 따라 어느 것이 적절한지를 점검하여 더 좋은 의견일수록 더 큰 수를 가지게 숫자를 기록한다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marL="492382" lvl="1" indent="0">
              <a:buNone/>
              <a:defRPr/>
            </a:pP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  <a:p>
            <a:pPr lvl="1">
              <a:buFont typeface="Wingdings" pitchFamily="2" charset="2"/>
              <a:buChar char="l"/>
              <a:defRPr/>
            </a:pP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이 때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하나의 대안을 제시된 준거에 따라 하는 것보다는 하나의 준거에 따라 대안 모두를 평가하고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다음 준거에 따라 대안 모두를 평가하는 것이 효과적이다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endParaRPr lang="ko-KR" altLang="en-US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739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수렴적 사고 과정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lum bright="-18000" contras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18"/>
          <a:stretch>
            <a:fillRect/>
          </a:stretch>
        </p:blipFill>
        <p:spPr bwMode="auto">
          <a:xfrm>
            <a:off x="1775520" y="1124744"/>
            <a:ext cx="8640763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22847" y="1562960"/>
            <a:ext cx="290496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1" spc="-1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원재료</a:t>
            </a:r>
            <a:r>
              <a:rPr lang="ko-KR" altLang="en-US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브레인스토밍</a:t>
            </a:r>
            <a:r>
              <a:rPr lang="ko-KR" altLang="en-US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아이디어</a:t>
            </a:r>
          </a:p>
        </p:txBody>
      </p:sp>
      <p:cxnSp>
        <p:nvCxnSpPr>
          <p:cNvPr id="9" name="직선 화살표 연결선 10"/>
          <p:cNvCxnSpPr>
            <a:cxnSpLocks noChangeShapeType="1"/>
            <a:stCxn id="32" idx="2"/>
          </p:cNvCxnSpPr>
          <p:nvPr/>
        </p:nvCxnSpPr>
        <p:spPr bwMode="auto">
          <a:xfrm>
            <a:off x="6510294" y="5372423"/>
            <a:ext cx="274581" cy="375439"/>
          </a:xfrm>
          <a:prstGeom prst="straightConnector1">
            <a:avLst/>
          </a:prstGeom>
          <a:noFill/>
          <a:ln w="28575" algn="ctr">
            <a:solidFill>
              <a:srgbClr val="FF0000">
                <a:alpha val="50196"/>
              </a:srgb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직사각형 9"/>
          <p:cNvSpPr/>
          <p:nvPr/>
        </p:nvSpPr>
        <p:spPr>
          <a:xfrm>
            <a:off x="6248369" y="2191886"/>
            <a:ext cx="11849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분류</a:t>
            </a:r>
            <a:r>
              <a:rPr lang="en-US" altLang="ko-KR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그룹화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39739" y="5747862"/>
            <a:ext cx="13324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그룹간 종합화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4827810" y="1483991"/>
            <a:ext cx="3914131" cy="43204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휴먼견출새내기체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61002" y="2419185"/>
            <a:ext cx="266680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  <a:r>
              <a:rPr lang="en-US" altLang="ko-KR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아이디어 분류</a:t>
            </a:r>
            <a:r>
              <a:rPr lang="en-US" altLang="ko-KR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61002" y="3687432"/>
            <a:ext cx="362861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  <a:r>
              <a:rPr lang="en-US" altLang="ko-KR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범주내 아이디어 결합</a:t>
            </a:r>
            <a:r>
              <a:rPr lang="en-US" altLang="ko-KR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조합</a:t>
            </a:r>
            <a:r>
              <a:rPr lang="en-US" altLang="ko-KR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61002" y="5500275"/>
            <a:ext cx="326857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  <a:r>
              <a:rPr lang="en-US" altLang="ko-KR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범주간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아이디어 종합</a:t>
            </a:r>
            <a:endParaRPr lang="ko-KR" altLang="en-US" sz="16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087764" y="3423547"/>
            <a:ext cx="11785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그룹내 조합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1221" y="2888365"/>
            <a:ext cx="871454" cy="355276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72000" rtlCol="0">
            <a:spAutoFit/>
          </a:bodyPr>
          <a:lstStyle/>
          <a:p>
            <a:pPr algn="l"/>
            <a:r>
              <a:rPr lang="en-US" altLang="ko-KR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a. </a:t>
            </a:r>
            <a:r>
              <a:rPr lang="ko-KR" altLang="en-US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꽃</a:t>
            </a:r>
            <a:r>
              <a:rPr lang="en-US" altLang="ko-KR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74146" y="2888365"/>
            <a:ext cx="713899" cy="355276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72000" rtlCol="0">
            <a:spAutoFit/>
          </a:bodyPr>
          <a:lstStyle/>
          <a:p>
            <a:pPr algn="l"/>
            <a:r>
              <a:rPr lang="en-US" altLang="ko-KR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b. </a:t>
            </a:r>
            <a:r>
              <a:rPr lang="ko-KR" altLang="en-US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태양</a:t>
            </a:r>
            <a:r>
              <a:rPr lang="en-US" altLang="ko-KR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42980" y="2888365"/>
            <a:ext cx="862857" cy="355276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72000" rtlCol="0">
            <a:spAutoFit/>
          </a:bodyPr>
          <a:lstStyle/>
          <a:p>
            <a:pPr algn="l"/>
            <a:r>
              <a:rPr lang="en-US" altLang="ko-KR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c. </a:t>
            </a:r>
            <a:r>
              <a:rPr lang="ko-KR" altLang="en-US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십자형</a:t>
            </a:r>
            <a:r>
              <a:rPr lang="en-US" altLang="ko-KR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2163514" y="2780135"/>
            <a:ext cx="2329955" cy="51837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휴먼견출새내기체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4643666" y="2780135"/>
            <a:ext cx="2154059" cy="51837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휴먼견출새내기체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6905948" y="2780135"/>
            <a:ext cx="2772097" cy="51837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휴먼견출새내기체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73679" y="4304415"/>
            <a:ext cx="286550" cy="355276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72000" rtlCol="0">
            <a:spAutoFit/>
          </a:bodyPr>
          <a:lstStyle/>
          <a:p>
            <a:pPr algn="l"/>
            <a:r>
              <a:rPr lang="en-US" altLang="ko-KR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sz="16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08883" y="4304415"/>
            <a:ext cx="286550" cy="355276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72000" rtlCol="0">
            <a:spAutoFit/>
          </a:bodyPr>
          <a:lstStyle/>
          <a:p>
            <a:pPr algn="l"/>
            <a:r>
              <a:rPr lang="en-US" altLang="ko-KR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endParaRPr lang="ko-KR" altLang="en-US" sz="16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11960" y="4304415"/>
            <a:ext cx="286550" cy="355276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72000" rtlCol="0">
            <a:spAutoFit/>
          </a:bodyPr>
          <a:lstStyle/>
          <a:p>
            <a:pPr algn="l"/>
            <a:r>
              <a:rPr lang="en-US" altLang="ko-KR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endParaRPr lang="ko-KR" altLang="en-US" sz="16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47269" y="5552216"/>
            <a:ext cx="834631" cy="355276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72000" rtlCol="0">
            <a:spAutoFit/>
          </a:bodyPr>
          <a:lstStyle/>
          <a:p>
            <a:pPr algn="l"/>
            <a:r>
              <a:rPr lang="en-US" altLang="ko-KR" sz="1600" b="1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ABC</a:t>
            </a:r>
            <a:endParaRPr lang="ko-KR" altLang="en-US" sz="16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7" name="직선 화살표 연결선 6"/>
          <p:cNvCxnSpPr>
            <a:cxnSpLocks noChangeShapeType="1"/>
            <a:stCxn id="12" idx="2"/>
            <a:endCxn id="20" idx="0"/>
          </p:cNvCxnSpPr>
          <p:nvPr/>
        </p:nvCxnSpPr>
        <p:spPr bwMode="auto">
          <a:xfrm flipH="1">
            <a:off x="3328492" y="1916039"/>
            <a:ext cx="3456384" cy="864096"/>
          </a:xfrm>
          <a:prstGeom prst="straightConnector1">
            <a:avLst/>
          </a:prstGeom>
          <a:noFill/>
          <a:ln w="28575" algn="ctr">
            <a:solidFill>
              <a:srgbClr val="FF0000">
                <a:alpha val="50196"/>
              </a:srgb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직선 화살표 연결선 6"/>
          <p:cNvCxnSpPr>
            <a:cxnSpLocks noChangeShapeType="1"/>
            <a:stCxn id="12" idx="2"/>
            <a:endCxn id="21" idx="0"/>
          </p:cNvCxnSpPr>
          <p:nvPr/>
        </p:nvCxnSpPr>
        <p:spPr bwMode="auto">
          <a:xfrm flipH="1">
            <a:off x="5720696" y="1916039"/>
            <a:ext cx="1064180" cy="864096"/>
          </a:xfrm>
          <a:prstGeom prst="straightConnector1">
            <a:avLst/>
          </a:prstGeom>
          <a:noFill/>
          <a:ln w="28575" algn="ctr">
            <a:solidFill>
              <a:srgbClr val="FF0000">
                <a:alpha val="50196"/>
              </a:srgb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직선 화살표 연결선 6"/>
          <p:cNvCxnSpPr>
            <a:cxnSpLocks noChangeShapeType="1"/>
            <a:stCxn id="12" idx="2"/>
            <a:endCxn id="22" idx="0"/>
          </p:cNvCxnSpPr>
          <p:nvPr/>
        </p:nvCxnSpPr>
        <p:spPr bwMode="auto">
          <a:xfrm>
            <a:off x="6784876" y="1916039"/>
            <a:ext cx="1507121" cy="864096"/>
          </a:xfrm>
          <a:prstGeom prst="straightConnector1">
            <a:avLst/>
          </a:prstGeom>
          <a:noFill/>
          <a:ln w="28575" algn="ctr">
            <a:solidFill>
              <a:srgbClr val="FF0000">
                <a:alpha val="50196"/>
              </a:srgb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모서리가 둥근 직사각형 29"/>
          <p:cNvSpPr/>
          <p:nvPr/>
        </p:nvSpPr>
        <p:spPr bwMode="auto">
          <a:xfrm>
            <a:off x="2226586" y="4084008"/>
            <a:ext cx="1330780" cy="117179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휴먼견출새내기체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3915649" y="4084008"/>
            <a:ext cx="1330780" cy="117179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휴먼견출새내기체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5789049" y="3452558"/>
            <a:ext cx="1442489" cy="191986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휴먼견출새내기체" pitchFamily="18" charset="-127"/>
            </a:endParaRPr>
          </a:p>
        </p:txBody>
      </p:sp>
      <p:cxnSp>
        <p:nvCxnSpPr>
          <p:cNvPr id="33" name="직선 화살표 연결선 6"/>
          <p:cNvCxnSpPr>
            <a:cxnSpLocks noChangeShapeType="1"/>
            <a:stCxn id="20" idx="2"/>
            <a:endCxn id="30" idx="0"/>
          </p:cNvCxnSpPr>
          <p:nvPr/>
        </p:nvCxnSpPr>
        <p:spPr bwMode="auto">
          <a:xfrm flipH="1">
            <a:off x="2891976" y="3298506"/>
            <a:ext cx="436516" cy="785502"/>
          </a:xfrm>
          <a:prstGeom prst="straightConnector1">
            <a:avLst/>
          </a:prstGeom>
          <a:noFill/>
          <a:ln w="28575" algn="ctr">
            <a:solidFill>
              <a:srgbClr val="FF0000">
                <a:alpha val="50196"/>
              </a:srgb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직선 화살표 연결선 6"/>
          <p:cNvCxnSpPr>
            <a:cxnSpLocks noChangeShapeType="1"/>
            <a:stCxn id="21" idx="2"/>
          </p:cNvCxnSpPr>
          <p:nvPr/>
        </p:nvCxnSpPr>
        <p:spPr bwMode="auto">
          <a:xfrm flipH="1">
            <a:off x="4593511" y="3298506"/>
            <a:ext cx="1127185" cy="785502"/>
          </a:xfrm>
          <a:prstGeom prst="straightConnector1">
            <a:avLst/>
          </a:prstGeom>
          <a:noFill/>
          <a:ln w="28575" algn="ctr">
            <a:solidFill>
              <a:srgbClr val="FF0000">
                <a:alpha val="50196"/>
              </a:srgb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직선 화살표 연결선 6"/>
          <p:cNvCxnSpPr>
            <a:cxnSpLocks noChangeShapeType="1"/>
            <a:stCxn id="22" idx="2"/>
            <a:endCxn id="32" idx="0"/>
          </p:cNvCxnSpPr>
          <p:nvPr/>
        </p:nvCxnSpPr>
        <p:spPr bwMode="auto">
          <a:xfrm flipH="1">
            <a:off x="6510294" y="3298506"/>
            <a:ext cx="1781703" cy="154052"/>
          </a:xfrm>
          <a:prstGeom prst="straightConnector1">
            <a:avLst/>
          </a:prstGeom>
          <a:noFill/>
          <a:ln w="28575" algn="ctr">
            <a:solidFill>
              <a:srgbClr val="FF0000">
                <a:alpha val="50196"/>
              </a:srgb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모서리가 둥근 직사각형 35"/>
          <p:cNvSpPr/>
          <p:nvPr/>
        </p:nvSpPr>
        <p:spPr bwMode="auto">
          <a:xfrm>
            <a:off x="7503220" y="3507424"/>
            <a:ext cx="2174825" cy="249645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휴먼견출새내기체" pitchFamily="18" charset="-127"/>
            </a:endParaRPr>
          </a:p>
        </p:txBody>
      </p:sp>
      <p:cxnSp>
        <p:nvCxnSpPr>
          <p:cNvPr id="37" name="직선 화살표 연결선 10"/>
          <p:cNvCxnSpPr>
            <a:cxnSpLocks noChangeShapeType="1"/>
            <a:stCxn id="31" idx="2"/>
          </p:cNvCxnSpPr>
          <p:nvPr/>
        </p:nvCxnSpPr>
        <p:spPr bwMode="auto">
          <a:xfrm>
            <a:off x="4581039" y="5255799"/>
            <a:ext cx="2203836" cy="474055"/>
          </a:xfrm>
          <a:prstGeom prst="straightConnector1">
            <a:avLst/>
          </a:prstGeom>
          <a:noFill/>
          <a:ln w="28575" algn="ctr">
            <a:solidFill>
              <a:srgbClr val="FF0000">
                <a:alpha val="50196"/>
              </a:srgb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직선 화살표 연결선 10"/>
          <p:cNvCxnSpPr>
            <a:cxnSpLocks noChangeShapeType="1"/>
            <a:stCxn id="30" idx="2"/>
          </p:cNvCxnSpPr>
          <p:nvPr/>
        </p:nvCxnSpPr>
        <p:spPr bwMode="auto">
          <a:xfrm>
            <a:off x="2891976" y="5255799"/>
            <a:ext cx="3892900" cy="458639"/>
          </a:xfrm>
          <a:prstGeom prst="straightConnector1">
            <a:avLst/>
          </a:prstGeom>
          <a:noFill/>
          <a:ln w="28575" algn="ctr">
            <a:solidFill>
              <a:srgbClr val="FF0000">
                <a:alpha val="50196"/>
              </a:srgb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Box 38"/>
          <p:cNvSpPr txBox="1"/>
          <p:nvPr/>
        </p:nvSpPr>
        <p:spPr>
          <a:xfrm>
            <a:off x="7636489" y="3700546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endParaRPr lang="ko-KR" altLang="en-US" sz="1600" b="1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900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Evaluation Matrix </a:t>
            </a:r>
            <a:r>
              <a:rPr lang="ko-KR" altLang="en-US" b="1" dirty="0"/>
              <a:t>진행순서 </a:t>
            </a:r>
            <a:r>
              <a:rPr lang="en-US" altLang="ko-KR" b="1" dirty="0"/>
              <a:t>(4/4)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95400" y="1052736"/>
            <a:ext cx="11089232" cy="5040558"/>
          </a:xfrm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marL="320040" indent="-320040">
              <a:buNone/>
              <a:defRPr/>
            </a:pPr>
            <a:r>
              <a:rPr lang="ko-KR" altLang="en-US" sz="2800" b="1" dirty="0"/>
              <a:t>④ 결과 해석하기</a:t>
            </a:r>
            <a:r>
              <a:rPr lang="ko-KR" altLang="en-US" sz="2800" dirty="0"/>
              <a:t> </a:t>
            </a:r>
          </a:p>
          <a:p>
            <a:pPr lvl="1">
              <a:buFont typeface="Wingdings" panose="05000000000000000000" pitchFamily="2" charset="2"/>
              <a:buChar char="l"/>
              <a:defRPr/>
            </a:pPr>
            <a:endParaRPr lang="en-US" altLang="ko-KR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l"/>
              <a:defRPr/>
            </a:pP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평가 행렬의 결과는 대안이 어디에서 강하고 어디에서 약한지를 </a:t>
            </a:r>
            <a:r>
              <a:rPr lang="ko-KR" altLang="en-US" sz="2400" dirty="0" err="1">
                <a:latin typeface="돋움" panose="020B0600000101010101" pitchFamily="50" charset="-127"/>
                <a:ea typeface="돋움" panose="020B0600000101010101" pitchFamily="50" charset="-127"/>
              </a:rPr>
              <a:t>확인하는데만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 사용한다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lvl="1">
              <a:buFont typeface="Wingdings" panose="05000000000000000000" pitchFamily="2" charset="2"/>
              <a:buChar char="l"/>
              <a:defRPr/>
            </a:pP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총점이 높은 대안은 </a:t>
            </a:r>
            <a:r>
              <a:rPr lang="ko-KR" altLang="en-US" sz="2400" dirty="0" err="1">
                <a:latin typeface="돋움" panose="020B0600000101010101" pitchFamily="50" charset="-127"/>
                <a:ea typeface="돋움" panose="020B0600000101010101" pitchFamily="50" charset="-127"/>
              </a:rPr>
              <a:t>적용준거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 측면에서 보면 좋다는 뜻이다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lvl="1">
              <a:buFont typeface="Wingdings" panose="05000000000000000000" pitchFamily="2" charset="2"/>
              <a:buChar char="l"/>
              <a:defRPr/>
            </a:pP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그러나 점수가 낮다고 나쁜 대안이 아니라 그 준거에 대하여 약하다는 것을 의미한다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lvl="1">
              <a:buFont typeface="Wingdings" panose="05000000000000000000" pitchFamily="2" charset="2"/>
              <a:buChar char="l"/>
              <a:defRPr/>
            </a:pP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점수가 낮은 대안은 ‘어떻게 하면 그 대안을 보완할 수 있을까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?’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를 생각해 본다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lvl="1">
              <a:buFont typeface="Wingdings" panose="05000000000000000000" pitchFamily="2" charset="2"/>
              <a:buChar char="l"/>
              <a:defRPr/>
            </a:pP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평정체계에서 숫자사용이 부적절하다고 생각되면 서술적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부정적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긍정적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lang="ko-KR" altLang="en-US" sz="2400" dirty="0">
                <a:latin typeface="돋움" panose="020B0600000101010101" pitchFamily="50" charset="-127"/>
                <a:ea typeface="돋움" panose="020B0600000101010101" pitchFamily="50" charset="-127"/>
              </a:rPr>
              <a:t>척도를 사용할 수도 있다</a:t>
            </a:r>
            <a:r>
              <a:rPr lang="en-US" altLang="ko-KR" sz="2400" dirty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endParaRPr lang="ko-KR" altLang="en-US" sz="2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320040" indent="-320040">
              <a:buFont typeface="Wingdings"/>
              <a:buChar char=""/>
              <a:defRPr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05024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Evaluation Matrix </a:t>
            </a:r>
            <a:r>
              <a:rPr lang="ko-KR" altLang="en-US" dirty="0"/>
              <a:t>작성 방법 </a:t>
            </a:r>
            <a:r>
              <a:rPr lang="en-US" altLang="ko-KR" dirty="0"/>
              <a:t>- </a:t>
            </a:r>
            <a:r>
              <a:rPr lang="ko-KR" altLang="en-US" dirty="0"/>
              <a:t>일반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l"/>
              <a:defRPr/>
            </a:pPr>
            <a:r>
              <a:rPr lang="ko-KR" altLang="en-US" sz="2400" dirty="0"/>
              <a:t>우선 적절한 준거를 발견하여 표의 윗부분에 가로로 차례대로 적고</a:t>
            </a:r>
            <a:r>
              <a:rPr lang="en-US" altLang="ko-KR" sz="2400" dirty="0"/>
              <a:t>, </a:t>
            </a:r>
            <a:r>
              <a:rPr lang="ko-KR" altLang="en-US" sz="2400" dirty="0"/>
              <a:t>평가하고자 하는 대안들은 왼쪽에 세로로 차례대로 쓴다</a:t>
            </a:r>
            <a:r>
              <a:rPr lang="en-US" altLang="ko-KR" sz="2400" dirty="0"/>
              <a:t>. 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l"/>
              <a:defRPr/>
            </a:pPr>
            <a:r>
              <a:rPr lang="ko-KR" altLang="en-US" sz="2400" dirty="0"/>
              <a:t>한번에 한 개의 준거를 가지고 대안들을 순위 매긴다</a:t>
            </a:r>
            <a:r>
              <a:rPr lang="en-US" altLang="ko-KR" sz="2400" dirty="0"/>
              <a:t>.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l"/>
              <a:defRPr/>
            </a:pPr>
            <a:r>
              <a:rPr lang="ko-KR" altLang="en-US" sz="2400" dirty="0"/>
              <a:t>예컨대 </a:t>
            </a:r>
            <a:r>
              <a:rPr lang="en-US" altLang="ko-KR" sz="2400" dirty="0"/>
              <a:t>10</a:t>
            </a:r>
            <a:r>
              <a:rPr lang="ko-KR" altLang="en-US" sz="2400" dirty="0"/>
              <a:t>개의 대안이 있다면 </a:t>
            </a:r>
            <a:r>
              <a:rPr lang="en-US" altLang="ko-KR" sz="2400" dirty="0"/>
              <a:t>10, 9, 8, ․․․2, 1 </a:t>
            </a:r>
            <a:r>
              <a:rPr lang="ko-KR" altLang="en-US" sz="2400" dirty="0"/>
              <a:t>식으로 순위 매긴다</a:t>
            </a:r>
            <a:r>
              <a:rPr lang="en-US" altLang="ko-KR" sz="2400" dirty="0"/>
              <a:t>.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l"/>
              <a:defRPr/>
            </a:pPr>
            <a:r>
              <a:rPr lang="ko-KR" altLang="en-US" sz="2400" dirty="0"/>
              <a:t>표의 오른쪽에서 합계했을 때 최고 점수를 받은 것이 최선의 대안이다</a:t>
            </a:r>
            <a:r>
              <a:rPr lang="en-US" altLang="ko-KR" sz="2400" dirty="0"/>
              <a:t>.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l"/>
              <a:defRPr/>
            </a:pPr>
            <a:r>
              <a:rPr lang="ko-KR" altLang="en-US" sz="2400" dirty="0"/>
              <a:t>점수가 비슷한 대안이 있으면 다시 </a:t>
            </a:r>
            <a:r>
              <a:rPr lang="en-US" altLang="ko-KR" sz="2400" dirty="0"/>
              <a:t>ALU</a:t>
            </a:r>
            <a:r>
              <a:rPr lang="ko-KR" altLang="en-US" sz="2400" dirty="0"/>
              <a:t>등을 사용할 수도 있고</a:t>
            </a:r>
            <a:r>
              <a:rPr lang="en-US" altLang="ko-KR" sz="2400" dirty="0"/>
              <a:t>, </a:t>
            </a:r>
            <a:r>
              <a:rPr lang="ko-KR" altLang="en-US" sz="2400" dirty="0"/>
              <a:t>동점이 있으면 또 다른 준거를 이용하거나 준거에다 무게를 달리하여 다시 계산해 볼 수도 있다</a:t>
            </a:r>
            <a:r>
              <a:rPr lang="en-US" altLang="ko-KR" sz="2400" dirty="0"/>
              <a:t>. </a:t>
            </a:r>
            <a:endParaRPr lang="ko-KR" altLang="en-US" sz="2400" dirty="0"/>
          </a:p>
          <a:p>
            <a:pPr marL="320040" indent="-320040">
              <a:spcBef>
                <a:spcPts val="1200"/>
              </a:spcBef>
              <a:spcAft>
                <a:spcPts val="1200"/>
              </a:spcAft>
              <a:buFont typeface="Wingdings"/>
              <a:buChar char=""/>
              <a:defRPr/>
            </a:pP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43555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Evaluation Matrix </a:t>
            </a:r>
            <a:r>
              <a:rPr lang="ko-KR" altLang="en-US" dirty="0"/>
              <a:t>작성 예 </a:t>
            </a:r>
            <a:r>
              <a:rPr lang="en-US" altLang="ko-KR" dirty="0"/>
              <a:t>- </a:t>
            </a:r>
            <a:r>
              <a:rPr lang="ko-KR" altLang="en-US" dirty="0"/>
              <a:t>일반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216436"/>
              </p:ext>
            </p:extLst>
          </p:nvPr>
        </p:nvGraphicFramePr>
        <p:xfrm>
          <a:off x="1415480" y="980728"/>
          <a:ext cx="8928991" cy="5544612"/>
        </p:xfrm>
        <a:graphic>
          <a:graphicData uri="http://schemas.openxmlformats.org/drawingml/2006/table">
            <a:tbl>
              <a:tblPr/>
              <a:tblGrid>
                <a:gridCol w="2095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99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99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337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2051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해결대안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만약</a:t>
                      </a:r>
                      <a:r>
                        <a:rPr lang="en-US" altLang="ko-KR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....)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indent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                  준거</a:t>
                      </a:r>
                      <a:r>
                        <a:rPr lang="en-US" altLang="ko-KR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(...</a:t>
                      </a:r>
                      <a:r>
                        <a:rPr lang="ko-KR" altLang="en-US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할까</a:t>
                      </a:r>
                      <a:r>
                        <a:rPr lang="en-US" altLang="ko-KR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?)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   총계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0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안전성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편리성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참신성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대중성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난이도</a:t>
                      </a: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051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1.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35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051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2.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17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051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3.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7.5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35.5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2051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4.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2051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5.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30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2051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6.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26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2051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7.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2051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8.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17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2051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9.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7.5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35.5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2051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10.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45</a:t>
                      </a:r>
                      <a:endParaRPr lang="ko-KR" altLang="en-US" sz="18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92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Evaluation Matrix </a:t>
            </a:r>
            <a:r>
              <a:rPr lang="ko-KR" altLang="en-US" b="1" dirty="0"/>
              <a:t>실습 예</a:t>
            </a:r>
            <a:r>
              <a:rPr lang="ko-KR" altLang="en-US" dirty="0"/>
              <a:t> </a:t>
            </a:r>
          </a:p>
        </p:txBody>
      </p:sp>
      <p:sp>
        <p:nvSpPr>
          <p:cNvPr id="49216" name="Rectangle 1"/>
          <p:cNvSpPr>
            <a:spLocks noGrp="1" noChangeArrowheads="1"/>
          </p:cNvSpPr>
          <p:nvPr>
            <p:ph idx="1"/>
          </p:nvPr>
        </p:nvSpPr>
        <p:spPr>
          <a:xfrm>
            <a:off x="623392" y="1220140"/>
            <a:ext cx="10801200" cy="40011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eaLnBrk="1" hangingPunct="1"/>
            <a:r>
              <a:rPr lang="ko-KR" altLang="en-US" sz="2000" dirty="0"/>
              <a:t>학교공부를 보다 능률적으로 할 수 있는 방법에 대하여 생각해 보자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040244"/>
              </p:ext>
            </p:extLst>
          </p:nvPr>
        </p:nvGraphicFramePr>
        <p:xfrm>
          <a:off x="1271465" y="1662993"/>
          <a:ext cx="9467977" cy="4256941"/>
        </p:xfrm>
        <a:graphic>
          <a:graphicData uri="http://schemas.openxmlformats.org/drawingml/2006/table">
            <a:tbl>
              <a:tblPr/>
              <a:tblGrid>
                <a:gridCol w="5166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02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0217"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아이디어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평가 준거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건강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인성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환경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총계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548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점심식사 후에 수면할 수 있도록 강의배정을 하지 않는다</a:t>
                      </a:r>
                      <a:r>
                        <a:rPr lang="en-US" altLang="ko-KR" sz="20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33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548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남학생과 여학생</a:t>
                      </a:r>
                      <a:r>
                        <a:rPr lang="en-US" altLang="ko-KR" sz="20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2000" spc="0" baseline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2000" spc="0" baseline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또는 친한 친구들과 </a:t>
                      </a:r>
                      <a:r>
                        <a:rPr lang="en-US" altLang="ko-KR" sz="2000" spc="0" baseline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Study group</a:t>
                      </a:r>
                      <a:r>
                        <a:rPr lang="ko-KR" altLang="en-US" sz="2000" spc="0" baseline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을 구성하여 공부한다</a:t>
                      </a:r>
                      <a:r>
                        <a:rPr lang="en-US" altLang="ko-KR" sz="2000" spc="0" baseline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34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152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학습 </a:t>
                      </a:r>
                      <a:r>
                        <a:rPr lang="en-US" altLang="ko-KR" sz="20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tutor</a:t>
                      </a:r>
                      <a:r>
                        <a:rPr lang="ko-KR" altLang="en-US" sz="20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를 배정하여 도움을 준다</a:t>
                      </a:r>
                      <a:r>
                        <a:rPr lang="en-US" altLang="ko-KR" sz="20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31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3636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잘하는 학생과 못하는 학생을 짝지어 서로 가르쳐 주도록 한다</a:t>
                      </a:r>
                      <a:r>
                        <a:rPr lang="en-US" altLang="ko-KR" sz="20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29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459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수업시간을 단축하여 집중하게 만든다</a:t>
                      </a:r>
                      <a:r>
                        <a:rPr lang="en-US" altLang="ko-KR" sz="20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28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0217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강의실 환경을 쾌적하게 만든다</a:t>
                      </a:r>
                      <a:r>
                        <a:rPr lang="en-US" altLang="ko-KR" sz="20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25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28" marB="13428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292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Evaluation Matrix – </a:t>
            </a:r>
            <a:r>
              <a:rPr lang="ko-KR" altLang="en-US" dirty="0"/>
              <a:t>가중 순위 결정 방법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38482" y="1287384"/>
            <a:ext cx="11862172" cy="513173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22041" indent="-422041" algn="l" defTabSz="1125444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954" kern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914423" indent="-35170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62" kern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406804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15" kern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969526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969" kern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2532248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969" kern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3094970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85725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None/>
            </a:pPr>
            <a:r>
              <a:rPr lang="en-US" altLang="ko-KR" sz="1800" dirty="0"/>
              <a:t>1 </a:t>
            </a:r>
            <a:r>
              <a:rPr lang="ko-KR" altLang="en-US" sz="1800" dirty="0"/>
              <a:t>단계</a:t>
            </a:r>
            <a:r>
              <a:rPr lang="en-US" altLang="ko-KR" sz="1800" dirty="0"/>
              <a:t>:	</a:t>
            </a:r>
            <a:r>
              <a:rPr lang="ko-KR" altLang="en-US" sz="1800" dirty="0"/>
              <a:t>순위를 매기기 위한 판정기준을 모두 나열한다</a:t>
            </a:r>
            <a:r>
              <a:rPr lang="en-US" altLang="ko-KR" sz="1800" dirty="0"/>
              <a:t>. </a:t>
            </a:r>
          </a:p>
          <a:p>
            <a:pPr marL="857250" indent="-85725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None/>
            </a:pPr>
            <a:r>
              <a:rPr lang="en-US" altLang="ko-KR" sz="1800" dirty="0"/>
              <a:t>2 </a:t>
            </a:r>
            <a:r>
              <a:rPr lang="ko-KR" altLang="en-US" sz="1800" dirty="0"/>
              <a:t>단계</a:t>
            </a:r>
            <a:r>
              <a:rPr lang="en-US" altLang="ko-KR" sz="1800" dirty="0"/>
              <a:t>:	</a:t>
            </a:r>
            <a:r>
              <a:rPr lang="ko-KR" altLang="en-US" sz="1800" dirty="0"/>
              <a:t>판정기준에 대하여 순위를 매긴다</a:t>
            </a:r>
            <a:r>
              <a:rPr lang="en-US" altLang="ko-KR" sz="1800" dirty="0"/>
              <a:t>. </a:t>
            </a:r>
          </a:p>
          <a:p>
            <a:pPr marL="857250" indent="-85725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None/>
            </a:pPr>
            <a:r>
              <a:rPr lang="en-US" altLang="ko-KR" sz="1800" dirty="0"/>
              <a:t>3 </a:t>
            </a:r>
            <a:r>
              <a:rPr lang="ko-KR" altLang="en-US" sz="1800" dirty="0"/>
              <a:t>단계</a:t>
            </a:r>
            <a:r>
              <a:rPr lang="en-US" altLang="ko-KR" sz="1800" dirty="0"/>
              <a:t>:	</a:t>
            </a:r>
            <a:r>
              <a:rPr lang="ko-KR" altLang="en-US" sz="1800" dirty="0"/>
              <a:t>상위 몇 개의 판정기준을 선택하여 가중치를 총합이 </a:t>
            </a:r>
            <a:r>
              <a:rPr lang="en-US" altLang="ko-KR" sz="1800" dirty="0"/>
              <a:t>‘1’</a:t>
            </a:r>
            <a:r>
              <a:rPr lang="ko-KR" altLang="en-US" sz="1800" dirty="0"/>
              <a:t>이 되도록 할당한다</a:t>
            </a:r>
            <a:r>
              <a:rPr lang="en-US" altLang="ko-KR" sz="1800" dirty="0"/>
              <a:t>. </a:t>
            </a:r>
          </a:p>
          <a:p>
            <a:pPr marL="857250" indent="-85725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None/>
            </a:pPr>
            <a:r>
              <a:rPr lang="en-US" altLang="ko-KR" sz="1800" dirty="0"/>
              <a:t>4 </a:t>
            </a:r>
            <a:r>
              <a:rPr lang="ko-KR" altLang="en-US" sz="1800" dirty="0"/>
              <a:t>단계</a:t>
            </a:r>
            <a:r>
              <a:rPr lang="en-US" altLang="ko-KR" sz="1800" dirty="0"/>
              <a:t>:	Evaluation Matrix </a:t>
            </a:r>
            <a:r>
              <a:rPr lang="ko-KR" altLang="en-US" sz="1800" dirty="0"/>
              <a:t>에서 왼쪽 열에 순위가 매겨질 해결 방안들을 적고</a:t>
            </a:r>
            <a:r>
              <a:rPr lang="en-US" altLang="ko-KR" sz="1800" dirty="0"/>
              <a:t>, </a:t>
            </a:r>
          </a:p>
          <a:p>
            <a:pPr marL="857250" indent="-85725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None/>
            </a:pPr>
            <a:r>
              <a:rPr lang="en-US" altLang="ko-KR" sz="1800" dirty="0"/>
              <a:t>                                             </a:t>
            </a:r>
            <a:r>
              <a:rPr lang="ko-KR" altLang="en-US" sz="1800" dirty="0"/>
              <a:t>판정기준들과 할당된 가중치를 가장 위쪽 행에 적는다</a:t>
            </a:r>
            <a:r>
              <a:rPr lang="en-US" altLang="ko-KR" sz="1800" dirty="0"/>
              <a:t>. </a:t>
            </a:r>
          </a:p>
          <a:p>
            <a:pPr marL="857250" indent="-85725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None/>
            </a:pPr>
            <a:endParaRPr lang="en-US" altLang="ko-KR" sz="1800" dirty="0"/>
          </a:p>
          <a:p>
            <a:pPr marL="857250" indent="-85725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None/>
            </a:pPr>
            <a:endParaRPr lang="en-US" altLang="ko-KR" sz="1800" dirty="0"/>
          </a:p>
          <a:p>
            <a:pPr marL="857250" indent="-85725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None/>
            </a:pPr>
            <a:r>
              <a:rPr lang="en-US" altLang="ko-KR" sz="1800" dirty="0"/>
              <a:t>5 </a:t>
            </a:r>
            <a:r>
              <a:rPr lang="ko-KR" altLang="en-US" sz="1800" dirty="0"/>
              <a:t>단계</a:t>
            </a:r>
            <a:r>
              <a:rPr lang="en-US" altLang="ko-KR" sz="1800" dirty="0"/>
              <a:t>:	</a:t>
            </a:r>
            <a:r>
              <a:rPr lang="ko-KR" altLang="en-US" sz="1800" dirty="0"/>
              <a:t>각 판정기준들에 대하여 해결방안들에 대하여 팀원 투표한다</a:t>
            </a:r>
            <a:r>
              <a:rPr lang="en-US" altLang="ko-KR" sz="1800" dirty="0"/>
              <a:t>. </a:t>
            </a:r>
          </a:p>
          <a:p>
            <a:pPr marL="857250" indent="-85725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None/>
            </a:pPr>
            <a:r>
              <a:rPr lang="en-US" altLang="ko-KR" sz="1800" dirty="0"/>
              <a:t>6 </a:t>
            </a:r>
            <a:r>
              <a:rPr lang="ko-KR" altLang="en-US" sz="1800" dirty="0"/>
              <a:t>단계</a:t>
            </a:r>
            <a:r>
              <a:rPr lang="en-US" altLang="ko-KR" sz="1800" dirty="0"/>
              <a:t>:	</a:t>
            </a:r>
            <a:r>
              <a:rPr lang="ko-KR" altLang="en-US" sz="1800" dirty="0"/>
              <a:t>얻은 투표수에 가중치를 곱하여 가중 점수를 얻는다</a:t>
            </a:r>
            <a:r>
              <a:rPr lang="en-US" altLang="ko-KR" sz="1800" dirty="0"/>
              <a:t>. </a:t>
            </a:r>
          </a:p>
          <a:p>
            <a:pPr marL="857250" indent="-85725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None/>
            </a:pPr>
            <a:r>
              <a:rPr lang="en-US" altLang="ko-KR" sz="1800" dirty="0"/>
              <a:t>7 </a:t>
            </a:r>
            <a:r>
              <a:rPr lang="ko-KR" altLang="en-US" sz="1800" dirty="0"/>
              <a:t>단계</a:t>
            </a:r>
            <a:r>
              <a:rPr lang="en-US" altLang="ko-KR" sz="1800" dirty="0"/>
              <a:t>:	</a:t>
            </a:r>
            <a:r>
              <a:rPr lang="ko-KR" altLang="en-US" sz="1800" dirty="0"/>
              <a:t>각 해결방안에 대하여 가중 점수들을 다 더하여 총점을 얻는다</a:t>
            </a:r>
            <a:r>
              <a:rPr lang="en-US" altLang="ko-KR" sz="1800" dirty="0"/>
              <a:t>. </a:t>
            </a:r>
          </a:p>
          <a:p>
            <a:pPr marL="857250" indent="-85725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None/>
            </a:pPr>
            <a:r>
              <a:rPr lang="en-US" altLang="ko-KR" sz="1800" dirty="0"/>
              <a:t>8 </a:t>
            </a:r>
            <a:r>
              <a:rPr lang="ko-KR" altLang="en-US" sz="1800" dirty="0"/>
              <a:t>단계</a:t>
            </a:r>
            <a:r>
              <a:rPr lang="en-US" altLang="ko-KR" sz="1800" dirty="0"/>
              <a:t>:	</a:t>
            </a:r>
            <a:r>
              <a:rPr lang="ko-KR" altLang="en-US" sz="1800" dirty="0"/>
              <a:t>총점 순서대로 최종 순위를 매기고 맨 마지막 열에 최종 순위를 적는다</a:t>
            </a:r>
            <a:r>
              <a:rPr lang="en-US" altLang="ko-KR" sz="1800" dirty="0"/>
              <a:t>. </a:t>
            </a:r>
          </a:p>
          <a:p>
            <a:pPr marL="857250" indent="-85725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None/>
            </a:pPr>
            <a:r>
              <a:rPr lang="en-US" altLang="ko-KR" sz="1800" dirty="0"/>
              <a:t>9 </a:t>
            </a:r>
            <a:r>
              <a:rPr lang="ko-KR" altLang="en-US" sz="1800" dirty="0"/>
              <a:t>단계</a:t>
            </a:r>
            <a:r>
              <a:rPr lang="en-US" altLang="ko-KR" sz="1800" dirty="0"/>
              <a:t>:	</a:t>
            </a:r>
            <a:r>
              <a:rPr lang="ko-KR" altLang="en-US" sz="1800" dirty="0"/>
              <a:t>이렇게 얻어진 최종 순위가 타당한지를 검토한다</a:t>
            </a:r>
            <a:r>
              <a:rPr lang="en-US" altLang="ko-KR" sz="1800" dirty="0"/>
              <a:t>. </a:t>
            </a:r>
            <a:r>
              <a:rPr lang="ko-KR" altLang="en-US" sz="1800" dirty="0"/>
              <a:t>즉</a:t>
            </a:r>
            <a:r>
              <a:rPr lang="en-US" altLang="ko-KR" sz="1800" dirty="0"/>
              <a:t>, </a:t>
            </a:r>
            <a:r>
              <a:rPr lang="ko-KR" altLang="en-US" sz="1800" dirty="0"/>
              <a:t>계산 오류 또는 가중치 오류 등이 있는지 검토한다</a:t>
            </a:r>
            <a:r>
              <a:rPr lang="en-US" altLang="ko-KR" sz="1800" dirty="0"/>
              <a:t>. </a:t>
            </a:r>
          </a:p>
          <a:p>
            <a:pPr marL="857250" indent="-85725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None/>
            </a:pPr>
            <a:endParaRPr lang="en-US" altLang="ko-KR" sz="1800" dirty="0"/>
          </a:p>
          <a:p>
            <a:pPr marL="857250" indent="-85725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None/>
            </a:pPr>
            <a:endParaRPr lang="en-US" altLang="ko-KR" sz="1800" dirty="0"/>
          </a:p>
          <a:p>
            <a:pPr marL="857250" indent="-85725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None/>
            </a:pPr>
            <a:endParaRPr lang="en-US" altLang="ko-KR" sz="1300" dirty="0"/>
          </a:p>
          <a:p>
            <a:pPr marL="857250" indent="-85725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None/>
            </a:pPr>
            <a:r>
              <a:rPr lang="en-US" altLang="ko-KR" sz="1800" dirty="0"/>
              <a:t>10 </a:t>
            </a:r>
            <a:r>
              <a:rPr lang="ko-KR" altLang="en-US" sz="1800" dirty="0"/>
              <a:t>단계</a:t>
            </a:r>
            <a:r>
              <a:rPr lang="en-US" altLang="ko-KR" sz="1800" dirty="0"/>
              <a:t>: </a:t>
            </a:r>
            <a:r>
              <a:rPr lang="ko-KR" altLang="en-US" sz="1800" dirty="0"/>
              <a:t>최고 점수를 받은 아이디어의 단점을 보완한다</a:t>
            </a:r>
            <a:r>
              <a:rPr lang="en-US" altLang="ko-KR" sz="1800" dirty="0"/>
              <a:t>.</a:t>
            </a:r>
          </a:p>
          <a:p>
            <a:pPr marL="857250" indent="-85725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None/>
            </a:pPr>
            <a:endParaRPr lang="ko-KR" altLang="en-US" sz="1800" dirty="0"/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120110" y="1256539"/>
            <a:ext cx="11880545" cy="1741106"/>
          </a:xfrm>
          <a:prstGeom prst="roundRect">
            <a:avLst>
              <a:gd name="adj" fmla="val 4217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휴먼견출새내기체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152399" y="3429000"/>
            <a:ext cx="11848255" cy="1842976"/>
          </a:xfrm>
          <a:prstGeom prst="roundRect">
            <a:avLst>
              <a:gd name="adj" fmla="val 3094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휴먼견출새내기체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52400" y="5661248"/>
            <a:ext cx="11704240" cy="64807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휴먼견출새내기체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0111" y="867267"/>
            <a:ext cx="475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spcBef>
                <a:spcPct val="10000"/>
              </a:spcBef>
              <a:spcAft>
                <a:spcPct val="100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판정 기준 설정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0111" y="3079140"/>
            <a:ext cx="475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spcBef>
                <a:spcPct val="10000"/>
              </a:spcBef>
              <a:spcAft>
                <a:spcPct val="100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아이디어 조사 및 서열화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79318" y="5354535"/>
            <a:ext cx="475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spcBef>
                <a:spcPct val="10000"/>
              </a:spcBef>
              <a:spcAft>
                <a:spcPct val="10000"/>
              </a:spcAft>
            </a:pPr>
            <a:r>
              <a:rPr lang="en-US" altLang="ko-KR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선정된 대안에 대해</a:t>
            </a:r>
            <a:r>
              <a:rPr lang="en-US" altLang="ko-KR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부족한 점 조사 및 결점 보완</a:t>
            </a:r>
          </a:p>
        </p:txBody>
      </p:sp>
    </p:spTree>
    <p:extLst>
      <p:ext uri="{BB962C8B-B14F-4D97-AF65-F5344CB8AC3E}">
        <p14:creationId xmlns:p14="http://schemas.microsoft.com/office/powerpoint/2010/main" val="2104946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Evaluation Matrix </a:t>
            </a:r>
            <a:r>
              <a:rPr lang="ko-KR" altLang="en-US" dirty="0"/>
              <a:t>작성 예 </a:t>
            </a:r>
            <a:r>
              <a:rPr lang="en-US" altLang="ko-KR" dirty="0"/>
              <a:t>– </a:t>
            </a:r>
            <a:r>
              <a:rPr lang="ko-KR" altLang="en-US" dirty="0"/>
              <a:t>가중 순위 결정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0" y="908720"/>
            <a:ext cx="11128176" cy="5334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422041" indent="-422041" algn="l" defTabSz="1125444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954" kern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914423" indent="-35170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62" kern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406804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15" kern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969526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969" kern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2532248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969" kern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3094970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Char char="l"/>
            </a:pPr>
            <a:r>
              <a:rPr lang="ko-KR" altLang="en-US" sz="2400" dirty="0"/>
              <a:t>순위를 매기기 위한 판정기준을 모두 나열한다</a:t>
            </a:r>
            <a:r>
              <a:rPr lang="en-US" altLang="ko-KR" sz="2400" dirty="0"/>
              <a:t>. </a:t>
            </a:r>
          </a:p>
          <a:p>
            <a:pPr marL="457200" lvl="1" indent="0">
              <a:spcBef>
                <a:spcPct val="10000"/>
              </a:spcBef>
              <a:spcAft>
                <a:spcPct val="10000"/>
              </a:spcAft>
              <a:buNone/>
            </a:pPr>
            <a:r>
              <a:rPr lang="en-US" altLang="ko-KR" sz="2400" dirty="0"/>
              <a:t>	</a:t>
            </a:r>
            <a:r>
              <a:rPr lang="en-US" altLang="ko-KR" sz="2000" dirty="0"/>
              <a:t>① </a:t>
            </a:r>
            <a:r>
              <a:rPr lang="ko-KR" altLang="en-US" sz="2000" dirty="0"/>
              <a:t>구입 가격</a:t>
            </a:r>
            <a:r>
              <a:rPr lang="en-US" altLang="ko-KR" sz="2000" dirty="0"/>
              <a:t>, ② </a:t>
            </a:r>
            <a:r>
              <a:rPr lang="ko-KR" altLang="en-US" sz="2000" dirty="0"/>
              <a:t>유지비</a:t>
            </a:r>
            <a:r>
              <a:rPr lang="en-US" altLang="ko-KR" sz="2000" dirty="0"/>
              <a:t>, ③ </a:t>
            </a:r>
            <a:r>
              <a:rPr lang="ko-KR" altLang="en-US" sz="2000" dirty="0"/>
              <a:t>안전성</a:t>
            </a:r>
            <a:r>
              <a:rPr lang="en-US" altLang="ko-KR" sz="2000" dirty="0"/>
              <a:t>, ④ </a:t>
            </a:r>
            <a:r>
              <a:rPr lang="ko-KR" altLang="en-US" sz="2000" dirty="0"/>
              <a:t>편의성</a:t>
            </a:r>
            <a:r>
              <a:rPr lang="en-US" altLang="ko-KR" sz="2000" dirty="0"/>
              <a:t>, </a:t>
            </a:r>
          </a:p>
          <a:p>
            <a:pPr marL="457200" lvl="1" indent="0">
              <a:spcBef>
                <a:spcPct val="10000"/>
              </a:spcBef>
              <a:spcAft>
                <a:spcPct val="10000"/>
              </a:spcAft>
              <a:buNone/>
            </a:pPr>
            <a:r>
              <a:rPr lang="en-US" altLang="ko-KR" sz="2000" dirty="0"/>
              <a:t>	⑤ </a:t>
            </a:r>
            <a:r>
              <a:rPr lang="ko-KR" altLang="en-US" sz="2000" dirty="0"/>
              <a:t>외부 미관</a:t>
            </a:r>
            <a:r>
              <a:rPr lang="en-US" altLang="ko-KR" sz="2000" dirty="0"/>
              <a:t>, ⑥ </a:t>
            </a:r>
            <a:r>
              <a:rPr lang="ko-KR" altLang="en-US" sz="2000" dirty="0"/>
              <a:t>승차감</a:t>
            </a:r>
            <a:r>
              <a:rPr lang="en-US" altLang="ko-KR" sz="2000" dirty="0"/>
              <a:t>, ⑦ </a:t>
            </a:r>
            <a:r>
              <a:rPr lang="ko-KR" altLang="en-US" sz="2000" dirty="0"/>
              <a:t>회사의 평판</a:t>
            </a:r>
            <a:endParaRPr lang="en-US" altLang="ko-KR" sz="2000" dirty="0"/>
          </a:p>
          <a:p>
            <a:pPr marL="800100" lvl="1" indent="-342900"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Char char="l"/>
            </a:pPr>
            <a:r>
              <a:rPr lang="ko-KR" altLang="en-US" sz="2400" dirty="0"/>
              <a:t>판정기준에 대하여 투표를 통하여 순위 결정 </a:t>
            </a:r>
          </a:p>
        </p:txBody>
      </p:sp>
      <p:graphicFrame>
        <p:nvGraphicFramePr>
          <p:cNvPr id="8" name="Group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209510"/>
              </p:ext>
            </p:extLst>
          </p:nvPr>
        </p:nvGraphicFramePr>
        <p:xfrm>
          <a:off x="1127448" y="2852936"/>
          <a:ext cx="7887626" cy="3741069"/>
        </p:xfrm>
        <a:graphic>
          <a:graphicData uri="http://schemas.openxmlformats.org/drawingml/2006/table">
            <a:tbl>
              <a:tblPr/>
              <a:tblGrid>
                <a:gridCol w="3581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4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0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46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판정기준</a:t>
                      </a:r>
                      <a:endParaRPr kumimoji="1" lang="ko-KR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T="45695" marB="456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얻은 투표</a:t>
                      </a:r>
                      <a:endParaRPr kumimoji="1" lang="ko-KR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T="45695" marB="456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득표수</a:t>
                      </a:r>
                      <a:endParaRPr kumimoji="1" lang="ko-KR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T="45695" marB="456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622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① </a:t>
                      </a: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구입 가격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② </a:t>
                      </a: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유지비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③ </a:t>
                      </a: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안전성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④ </a:t>
                      </a: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편의성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⑤ </a:t>
                      </a: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미관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⑥ </a:t>
                      </a: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승차감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⑦ </a:t>
                      </a:r>
                      <a:r>
                        <a:rPr kumimoji="1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회사의 평판</a:t>
                      </a:r>
                      <a:endParaRPr kumimoji="1" lang="ko-KR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T="45695" marB="456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11111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11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11111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11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111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111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kumimoji="1" lang="en-US" altLang="ko-KR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T="45695" marB="456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kumimoji="1" lang="en-US" altLang="ko-KR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T="45695" marB="456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516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Evaluation Matrix </a:t>
            </a:r>
            <a:r>
              <a:rPr lang="ko-KR" altLang="en-US" dirty="0"/>
              <a:t>작성 예 </a:t>
            </a:r>
            <a:r>
              <a:rPr lang="en-US" altLang="ko-KR" dirty="0"/>
              <a:t>– </a:t>
            </a:r>
            <a:r>
              <a:rPr lang="ko-KR" altLang="en-US" dirty="0"/>
              <a:t>가중 순위 결정 </a:t>
            </a:r>
          </a:p>
        </p:txBody>
      </p:sp>
      <p:graphicFrame>
        <p:nvGraphicFramePr>
          <p:cNvPr id="6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61650"/>
              </p:ext>
            </p:extLst>
          </p:nvPr>
        </p:nvGraphicFramePr>
        <p:xfrm>
          <a:off x="551384" y="2021680"/>
          <a:ext cx="10945216" cy="4287642"/>
        </p:xfrm>
        <a:graphic>
          <a:graphicData uri="http://schemas.openxmlformats.org/drawingml/2006/table">
            <a:tbl>
              <a:tblPr/>
              <a:tblGrid>
                <a:gridCol w="2004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1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4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86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6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0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087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90664">
                <a:tc rowSpan="2"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             판정기준 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아이디어      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안전성</a:t>
                      </a:r>
                      <a:endParaRPr kumimoji="1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구입 가격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외부 미관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승차감</a:t>
                      </a:r>
                      <a:endParaRPr kumimoji="1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총 점</a:t>
                      </a:r>
                      <a:endParaRPr kumimoji="1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최종순위</a:t>
                      </a:r>
                      <a:endParaRPr kumimoji="1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92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가중치</a:t>
                      </a: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: 0.3</a:t>
                      </a:r>
                      <a:endParaRPr kumimoji="1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가중치</a:t>
                      </a: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: 0.3</a:t>
                      </a:r>
                      <a:endParaRPr kumimoji="1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가중치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: 0.2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가중치</a:t>
                      </a: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: 0.2</a:t>
                      </a:r>
                      <a:endParaRPr kumimoji="1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55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아이디어 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Ⅰ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 X </a:t>
                      </a: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0.3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 X 0.3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 X 0.2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 X 0.2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 </a:t>
                      </a:r>
                      <a:endParaRPr kumimoji="1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 </a:t>
                      </a:r>
                      <a:endParaRPr kumimoji="1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55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아이디어 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Ⅱ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 X 0.3</a:t>
                      </a: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 X 0.3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 X 0.2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 X 0.2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 </a:t>
                      </a:r>
                      <a:endParaRPr kumimoji="1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 </a:t>
                      </a:r>
                      <a:endParaRPr kumimoji="1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55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아이디어 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Ⅲ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 X 0.3</a:t>
                      </a: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 X 0.3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 X 0.2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 X 0.2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 </a:t>
                      </a:r>
                      <a:endParaRPr kumimoji="1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 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955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아이디어 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Ⅳ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 X 0.3</a:t>
                      </a: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 X 0.3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 X 0.2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 X 0.2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 </a:t>
                      </a:r>
                      <a:endParaRPr kumimoji="1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 </a:t>
                      </a:r>
                      <a:endParaRPr kumimoji="1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955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아이디어 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Ⅴ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 X 0.3</a:t>
                      </a: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 X 0.3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 X 0.2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 X 0.2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 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 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38100" marR="38100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0" y="1075201"/>
            <a:ext cx="11128176" cy="5334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422041" indent="-422041" algn="l" defTabSz="1125444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954" kern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914423" indent="-35170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62" kern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406804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15" kern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969526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969" kern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2532248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969" kern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3094970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Char char="l"/>
            </a:pPr>
            <a:r>
              <a:rPr lang="ko-KR" altLang="en-US" dirty="0"/>
              <a:t>얻은 투표수에 판정 기준의 가중치를 곱하여 가중 점수를 얻는다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26298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Evaluation Matrix </a:t>
            </a:r>
            <a:r>
              <a:rPr lang="ko-KR" altLang="en-US" dirty="0"/>
              <a:t> 실습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692271"/>
              </p:ext>
            </p:extLst>
          </p:nvPr>
        </p:nvGraphicFramePr>
        <p:xfrm>
          <a:off x="1362566" y="1412776"/>
          <a:ext cx="9364268" cy="5192716"/>
        </p:xfrm>
        <a:graphic>
          <a:graphicData uri="http://schemas.openxmlformats.org/drawingml/2006/table">
            <a:tbl>
              <a:tblPr/>
              <a:tblGrid>
                <a:gridCol w="3771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16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16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58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7079">
                <a:tc gridSpan="6"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평가행렬법</a:t>
                      </a:r>
                      <a:r>
                        <a:rPr lang="ko-KR" altLang="en-US" sz="20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실습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72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00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                         </a:t>
                      </a:r>
                      <a:r>
                        <a:rPr lang="ko-KR" altLang="en-US" sz="200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평가준거</a:t>
                      </a:r>
                      <a:endParaRPr lang="en-US" altLang="ko-KR" sz="200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아이디어 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72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72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합계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079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079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079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079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079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079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7079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7079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altLang="en-US" sz="20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492" marR="10492" marT="9686" marB="9686" anchor="ctr">
                    <a:lnL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0257" name="TextBox 7"/>
          <p:cNvSpPr txBox="1">
            <a:spLocks noChangeArrowheads="1"/>
          </p:cNvSpPr>
          <p:nvPr/>
        </p:nvSpPr>
        <p:spPr bwMode="auto">
          <a:xfrm>
            <a:off x="1375173" y="869709"/>
            <a:ext cx="967382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kumimoji="0" lang="en-US" altLang="ko-KR" sz="2000" b="1">
                <a:latin typeface="맑은 고딕" pitchFamily="50" charset="-127"/>
                <a:ea typeface="맑은 고딕" pitchFamily="50" charset="-127"/>
              </a:rPr>
              <a:t>※</a:t>
            </a:r>
            <a:r>
              <a:rPr kumimoji="0" lang="ko-KR" altLang="en-US" sz="2000" b="1">
                <a:latin typeface="맑은 고딕" pitchFamily="50" charset="-127"/>
                <a:ea typeface="맑은 고딕" pitchFamily="50" charset="-127"/>
              </a:rPr>
              <a:t> 경제에 관한 지식을 효과적으로 습득하기 위한 방법에 대해 생각해보자</a:t>
            </a:r>
            <a:r>
              <a:rPr kumimoji="0" lang="en-US" altLang="ko-KR" sz="2000" b="1">
                <a:latin typeface="맑은 고딕" pitchFamily="50" charset="-127"/>
                <a:ea typeface="맑은 고딕" pitchFamily="50" charset="-127"/>
              </a:rPr>
              <a:t>.</a:t>
            </a:r>
            <a:r>
              <a:rPr kumimoji="0" lang="ko-KR" altLang="en-US" sz="2000" b="1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527196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Affinity Diagram (KJ </a:t>
            </a:r>
            <a:r>
              <a:rPr lang="ko-KR" altLang="en-US" dirty="0"/>
              <a:t>법</a:t>
            </a:r>
            <a:r>
              <a:rPr lang="en-US" altLang="ko-KR" dirty="0"/>
              <a:t>)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479376" y="782281"/>
            <a:ext cx="11377264" cy="2677656"/>
          </a:xfrm>
          <a:prstGeom prst="rect">
            <a:avLst/>
          </a:prstGeom>
          <a:noFill/>
          <a:ln w="76200" cmpd="tri">
            <a:solidFill>
              <a:srgbClr val="00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accent2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000">
                <a:solidFill>
                  <a:schemeClr val="accent2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000">
                <a:solidFill>
                  <a:schemeClr val="accent2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000">
                <a:solidFill>
                  <a:schemeClr val="accent2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000">
                <a:solidFill>
                  <a:schemeClr val="accent2"/>
                </a:solidFill>
                <a:latin typeface="굴림" charset="-127"/>
                <a:ea typeface="굴림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20000"/>
              </a:spcAft>
              <a:buFont typeface="Wingdings" pitchFamily="2" charset="2"/>
              <a:defRPr kumimoji="1" sz="2000">
                <a:solidFill>
                  <a:schemeClr val="accent2"/>
                </a:solidFill>
                <a:latin typeface="굴림" charset="-127"/>
                <a:ea typeface="굴림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20000"/>
              </a:spcAft>
              <a:buFont typeface="Wingdings" pitchFamily="2" charset="2"/>
              <a:defRPr kumimoji="1" sz="2000">
                <a:solidFill>
                  <a:schemeClr val="accent2"/>
                </a:solidFill>
                <a:latin typeface="굴림" charset="-127"/>
                <a:ea typeface="굴림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20000"/>
              </a:spcAft>
              <a:buFont typeface="Wingdings" pitchFamily="2" charset="2"/>
              <a:defRPr kumimoji="1" sz="2000">
                <a:solidFill>
                  <a:schemeClr val="accent2"/>
                </a:solidFill>
                <a:latin typeface="굴림" charset="-127"/>
                <a:ea typeface="굴림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20000"/>
              </a:spcAft>
              <a:buFont typeface="Wingdings" pitchFamily="2" charset="2"/>
              <a:defRPr kumimoji="1" sz="2000">
                <a:solidFill>
                  <a:schemeClr val="accent2"/>
                </a:solidFill>
                <a:latin typeface="굴림" charset="-127"/>
                <a:ea typeface="굴림" charset="-127"/>
              </a:defRPr>
            </a:lvl9pPr>
          </a:lstStyle>
          <a:p>
            <a:pPr latinLnBrk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0" lang="en-US" altLang="ko-KR" sz="2400" b="1" dirty="0">
                <a:solidFill>
                  <a:srgbClr val="00279F"/>
                </a:solidFill>
                <a:latin typeface="Arial" charset="0"/>
              </a:rPr>
              <a:t>The technique was invented by </a:t>
            </a:r>
            <a:r>
              <a:rPr kumimoji="0" lang="en-US" altLang="ko-KR" sz="2400" b="1" dirty="0" err="1">
                <a:solidFill>
                  <a:srgbClr val="00279F"/>
                </a:solidFill>
                <a:latin typeface="Arial" charset="0"/>
              </a:rPr>
              <a:t>Jiro</a:t>
            </a:r>
            <a:r>
              <a:rPr kumimoji="0" lang="en-US" altLang="ko-KR" sz="2400" b="1" dirty="0">
                <a:solidFill>
                  <a:srgbClr val="00279F"/>
                </a:solidFill>
                <a:latin typeface="Arial" charset="0"/>
              </a:rPr>
              <a:t> </a:t>
            </a:r>
            <a:r>
              <a:rPr kumimoji="0" lang="en-US" altLang="ko-KR" sz="2400" b="1" dirty="0" err="1">
                <a:solidFill>
                  <a:srgbClr val="00279F"/>
                </a:solidFill>
                <a:latin typeface="Arial" charset="0"/>
              </a:rPr>
              <a:t>Kawakita</a:t>
            </a:r>
            <a:r>
              <a:rPr kumimoji="0" lang="en-US" altLang="ko-KR" sz="2400" b="1" dirty="0">
                <a:solidFill>
                  <a:srgbClr val="00279F"/>
                </a:solidFill>
                <a:latin typeface="Arial" charset="0"/>
              </a:rPr>
              <a:t>, a noted Japanese anthropologist, as a means of summarizing and characterizing large quantities of anthropological data gathered during his expeditions.</a:t>
            </a:r>
          </a:p>
          <a:p>
            <a:pPr latinLnBrk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0" lang="en-US" altLang="ko-KR" sz="2400" b="1" dirty="0">
              <a:solidFill>
                <a:srgbClr val="00279F"/>
              </a:solidFill>
              <a:latin typeface="Arial" charset="0"/>
            </a:endParaRPr>
          </a:p>
          <a:p>
            <a:pPr latinLnBrk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0" lang="en-US" altLang="ko-KR" sz="2400" b="1" dirty="0">
                <a:solidFill>
                  <a:srgbClr val="00279F"/>
                </a:solidFill>
                <a:latin typeface="Arial" charset="0"/>
              </a:rPr>
              <a:t>After recognizing the potential application of his technique in hypothesis formulation, </a:t>
            </a:r>
            <a:r>
              <a:rPr kumimoji="0" lang="en-US" altLang="ko-KR" sz="2400" b="1" dirty="0" err="1">
                <a:solidFill>
                  <a:srgbClr val="00279F"/>
                </a:solidFill>
                <a:latin typeface="Arial" charset="0"/>
              </a:rPr>
              <a:t>Kawakita</a:t>
            </a:r>
            <a:r>
              <a:rPr kumimoji="0" lang="en-US" altLang="ko-KR" sz="2400" b="1" dirty="0">
                <a:solidFill>
                  <a:srgbClr val="00279F"/>
                </a:solidFill>
                <a:latin typeface="Arial" charset="0"/>
              </a:rPr>
              <a:t> refined the process and developed what is know today as the K.J. method 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81302" y="3861048"/>
            <a:ext cx="103672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b="1" dirty="0">
                <a:solidFill>
                  <a:srgbClr val="000000"/>
                </a:solidFill>
                <a:latin typeface="사랑체"/>
                <a:ea typeface="사랑체"/>
              </a:rPr>
              <a:t>창조성 함양 훈련의 일종으로서 발상법</a:t>
            </a:r>
            <a:r>
              <a:rPr lang="en-US" altLang="ko-KR" sz="2400" b="1" dirty="0">
                <a:solidFill>
                  <a:srgbClr val="000000"/>
                </a:solidFill>
                <a:latin typeface="사랑체"/>
                <a:ea typeface="사랑체"/>
              </a:rPr>
              <a:t>, </a:t>
            </a:r>
            <a:r>
              <a:rPr lang="ko-KR" altLang="en-US" sz="2400" b="1" dirty="0">
                <a:solidFill>
                  <a:srgbClr val="000000"/>
                </a:solidFill>
                <a:latin typeface="사랑체"/>
                <a:ea typeface="사랑체"/>
              </a:rPr>
              <a:t>회의진행법의 하나</a:t>
            </a:r>
            <a:r>
              <a:rPr lang="en-US" altLang="ko-KR" sz="2400" b="1" dirty="0">
                <a:solidFill>
                  <a:srgbClr val="000000"/>
                </a:solidFill>
                <a:latin typeface="사랑체"/>
                <a:ea typeface="사랑체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b="1" dirty="0">
                <a:solidFill>
                  <a:srgbClr val="000000"/>
                </a:solidFill>
                <a:latin typeface="사랑체"/>
                <a:ea typeface="사랑체"/>
              </a:rPr>
              <a:t>참가자 전원이 자기가 생각한 모든 아이디어를 카드에 적어서 내면 그것을 분류해서 </a:t>
            </a:r>
            <a:r>
              <a:rPr lang="ko-KR" altLang="en-US" sz="2400" b="1" dirty="0" err="1">
                <a:solidFill>
                  <a:srgbClr val="000000"/>
                </a:solidFill>
                <a:latin typeface="사랑체"/>
                <a:ea typeface="사랑체"/>
              </a:rPr>
              <a:t>챠트화함</a:t>
            </a:r>
            <a:endParaRPr lang="en-US" altLang="ko-KR" sz="2400" b="1" dirty="0">
              <a:solidFill>
                <a:srgbClr val="000000"/>
              </a:solidFill>
              <a:latin typeface="사랑체"/>
              <a:ea typeface="사랑체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b="1" dirty="0">
                <a:solidFill>
                  <a:srgbClr val="000000"/>
                </a:solidFill>
                <a:latin typeface="사랑체"/>
                <a:ea typeface="사랑체"/>
              </a:rPr>
              <a:t>참가자 전원이 모든 아이디어를 가장 손쉽게 찾아낼 수 있는 방법</a:t>
            </a:r>
            <a:endParaRPr lang="en-US" altLang="ko-KR" sz="2400" b="1" dirty="0">
              <a:solidFill>
                <a:srgbClr val="000000"/>
              </a:solidFill>
              <a:latin typeface="사랑체"/>
              <a:ea typeface="사랑체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b="1" dirty="0">
                <a:solidFill>
                  <a:srgbClr val="000000"/>
                </a:solidFill>
                <a:latin typeface="사랑체"/>
                <a:ea typeface="사랑체"/>
              </a:rPr>
              <a:t>조직의 문제점 진단</a:t>
            </a:r>
            <a:r>
              <a:rPr lang="en-US" altLang="ko-KR" sz="2400" b="1" dirty="0">
                <a:solidFill>
                  <a:srgbClr val="000000"/>
                </a:solidFill>
                <a:latin typeface="사랑체"/>
                <a:ea typeface="사랑체"/>
              </a:rPr>
              <a:t>, </a:t>
            </a:r>
            <a:r>
              <a:rPr lang="ko-KR" altLang="en-US" sz="2400" b="1" dirty="0">
                <a:solidFill>
                  <a:srgbClr val="000000"/>
                </a:solidFill>
                <a:latin typeface="사랑체"/>
                <a:ea typeface="사랑체"/>
              </a:rPr>
              <a:t>창조적 발상법</a:t>
            </a:r>
            <a:r>
              <a:rPr lang="en-US" altLang="ko-KR" sz="2400" b="1" dirty="0">
                <a:solidFill>
                  <a:srgbClr val="000000"/>
                </a:solidFill>
                <a:latin typeface="사랑체"/>
                <a:ea typeface="사랑체"/>
              </a:rPr>
              <a:t>, </a:t>
            </a:r>
            <a:r>
              <a:rPr lang="ko-KR" altLang="en-US" sz="2400" b="1" dirty="0">
                <a:solidFill>
                  <a:srgbClr val="000000"/>
                </a:solidFill>
                <a:latin typeface="사랑체"/>
                <a:ea typeface="사랑체"/>
              </a:rPr>
              <a:t>문제해결기법 등에 많이 사용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12606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ko-KR" dirty="0"/>
              <a:t>KJ </a:t>
            </a:r>
            <a:r>
              <a:rPr lang="ko-KR" altLang="en-US" dirty="0"/>
              <a:t>법의 정의</a:t>
            </a:r>
            <a:r>
              <a:rPr lang="en-US" altLang="ko-KR" dirty="0"/>
              <a:t>, </a:t>
            </a:r>
            <a:r>
              <a:rPr lang="ko-KR" altLang="en-US" dirty="0"/>
              <a:t>등장배경</a:t>
            </a:r>
            <a:r>
              <a:rPr lang="en-US" altLang="ko-KR" dirty="0"/>
              <a:t>, </a:t>
            </a:r>
            <a:r>
              <a:rPr lang="ko-KR" altLang="en-US" dirty="0"/>
              <a:t>특징</a:t>
            </a:r>
          </a:p>
        </p:txBody>
      </p:sp>
      <p:sp>
        <p:nvSpPr>
          <p:cNvPr id="7171" name="Rectangle 5"/>
          <p:cNvSpPr>
            <a:spLocks noGrp="1" noChangeArrowheads="1"/>
          </p:cNvSpPr>
          <p:nvPr>
            <p:ph idx="1"/>
          </p:nvPr>
        </p:nvSpPr>
        <p:spPr>
          <a:xfrm>
            <a:off x="191344" y="908720"/>
            <a:ext cx="11809312" cy="5688632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ko-KR" dirty="0"/>
              <a:t>KJ</a:t>
            </a:r>
            <a:r>
              <a:rPr lang="ko-KR" altLang="en-US" dirty="0"/>
              <a:t>법의 등장</a:t>
            </a:r>
            <a:r>
              <a:rPr lang="en-US" altLang="ko-KR" dirty="0"/>
              <a:t> :</a:t>
            </a:r>
          </a:p>
          <a:p>
            <a:pPr lvl="1">
              <a:defRPr/>
            </a:pPr>
            <a:r>
              <a:rPr lang="ko-KR" altLang="en-US" dirty="0"/>
              <a:t>일본 동경공업대학 명예교수인 </a:t>
            </a:r>
            <a:r>
              <a:rPr lang="ko-KR" altLang="en-US" dirty="0" err="1"/>
              <a:t>가와기타</a:t>
            </a:r>
            <a:r>
              <a:rPr lang="en-US" altLang="ko-KR" dirty="0"/>
              <a:t>(</a:t>
            </a:r>
            <a:r>
              <a:rPr lang="ko-KR" altLang="en-US" dirty="0"/>
              <a:t>川喜田</a:t>
            </a:r>
            <a:r>
              <a:rPr lang="en-US" altLang="ko-KR" dirty="0"/>
              <a:t>)</a:t>
            </a:r>
            <a:r>
              <a:rPr lang="ko-KR" altLang="en-US" dirty="0"/>
              <a:t>씨가 </a:t>
            </a:r>
            <a:r>
              <a:rPr lang="en-US" altLang="ko-KR" dirty="0"/>
              <a:t>64</a:t>
            </a:r>
            <a:r>
              <a:rPr lang="ko-KR" altLang="en-US" dirty="0"/>
              <a:t>년에 발표한 발상법</a:t>
            </a:r>
          </a:p>
          <a:p>
            <a:pPr eaLnBrk="1" hangingPunct="1">
              <a:defRPr/>
            </a:pPr>
            <a:r>
              <a:rPr lang="en-US" altLang="ko-KR" spc="50" dirty="0"/>
              <a:t>KJ</a:t>
            </a:r>
            <a:r>
              <a:rPr lang="ko-KR" altLang="en-US" spc="50" dirty="0"/>
              <a:t>법 </a:t>
            </a:r>
            <a:r>
              <a:rPr lang="en-US" altLang="ko-KR" spc="50" dirty="0"/>
              <a:t>:</a:t>
            </a:r>
          </a:p>
          <a:p>
            <a:pPr lvl="1">
              <a:defRPr/>
            </a:pPr>
            <a:r>
              <a:rPr lang="ko-KR" altLang="en-US" spc="50" dirty="0"/>
              <a:t>다양한 각도에서 수집된 각 개인의 아이디어를 주제별로 정리해 나감으로써</a:t>
            </a:r>
            <a:r>
              <a:rPr lang="en-US" altLang="ko-KR" spc="50" dirty="0"/>
              <a:t>,</a:t>
            </a:r>
            <a:r>
              <a:rPr lang="ko-KR" altLang="en-US" spc="50" dirty="0"/>
              <a:t> 문제를 분야별로 </a:t>
            </a:r>
            <a:r>
              <a:rPr lang="ko-KR" altLang="en-US" spc="50" dirty="0" err="1"/>
              <a:t>구조화시켜</a:t>
            </a:r>
            <a:r>
              <a:rPr lang="ko-KR" altLang="en-US" spc="50" dirty="0"/>
              <a:t> 진짜 원인이 되는 문제점을 발견 파악해 나가는 방법</a:t>
            </a:r>
            <a:endParaRPr lang="en-US" altLang="ko-KR" spc="50" dirty="0"/>
          </a:p>
          <a:p>
            <a:pPr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r>
              <a:rPr lang="en-US" altLang="ko-KR" spc="100" dirty="0"/>
              <a:t>KJ</a:t>
            </a:r>
            <a:r>
              <a:rPr lang="ko-KR" altLang="en-US" spc="100" dirty="0"/>
              <a:t>법의 특징 </a:t>
            </a:r>
            <a:r>
              <a:rPr lang="en-US" altLang="ko-KR" spc="100" dirty="0"/>
              <a:t>: </a:t>
            </a:r>
          </a:p>
          <a:p>
            <a:pPr lvl="1">
              <a:defRPr/>
            </a:pPr>
            <a:r>
              <a:rPr lang="ko-KR" altLang="en-US" dirty="0"/>
              <a:t>중지를 모으거나</a:t>
            </a:r>
            <a:r>
              <a:rPr lang="en-US" altLang="ko-KR" dirty="0"/>
              <a:t>, </a:t>
            </a:r>
          </a:p>
          <a:p>
            <a:pPr lvl="1">
              <a:defRPr/>
            </a:pPr>
            <a:r>
              <a:rPr lang="ko-KR" altLang="en-US" dirty="0"/>
              <a:t>현지 조사 결과를 정리하거나</a:t>
            </a:r>
            <a:r>
              <a:rPr lang="en-US" altLang="ko-KR" dirty="0"/>
              <a:t>,</a:t>
            </a:r>
          </a:p>
          <a:p>
            <a:pPr lvl="1">
              <a:defRPr/>
            </a:pPr>
            <a:r>
              <a:rPr lang="ko-KR" altLang="en-US" dirty="0"/>
              <a:t>다수의 다양한 이질 데이터를 통합하여 새로운 가설을 발견하는 등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고려해야 할 변수가 많거나 </a:t>
            </a:r>
            <a:r>
              <a:rPr lang="ko-KR" altLang="en-US" dirty="0" err="1"/>
              <a:t>브레인스토밍</a:t>
            </a:r>
            <a:r>
              <a:rPr lang="ko-KR" altLang="en-US" dirty="0"/>
              <a:t> 후 도출된 다양한 아이디어를 정리할 때 사용</a:t>
            </a:r>
          </a:p>
        </p:txBody>
      </p:sp>
    </p:spTree>
    <p:extLst>
      <p:ext uri="{BB962C8B-B14F-4D97-AF65-F5344CB8AC3E}">
        <p14:creationId xmlns:p14="http://schemas.microsoft.com/office/powerpoint/2010/main" val="4284921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수렴적 사고 기법</a:t>
            </a:r>
          </a:p>
        </p:txBody>
      </p:sp>
      <p:graphicFrame>
        <p:nvGraphicFramePr>
          <p:cNvPr id="7" name="내용 개체 틀 5"/>
          <p:cNvGraphicFramePr>
            <a:graphicFrameLocks/>
          </p:cNvGraphicFramePr>
          <p:nvPr>
            <p:extLst/>
          </p:nvPr>
        </p:nvGraphicFramePr>
        <p:xfrm>
          <a:off x="407366" y="825915"/>
          <a:ext cx="11377266" cy="5678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47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수렴적 사고 기법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집단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개인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43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맑은 고딕" pitchFamily="50" charset="-127"/>
                          <a:ea typeface="맑은 고딕" pitchFamily="50" charset="-127"/>
                        </a:rPr>
                        <a:t>1. PMI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맑은 고딕" pitchFamily="50" charset="-127"/>
                          <a:ea typeface="맑은 고딕" pitchFamily="50" charset="-127"/>
                        </a:rPr>
                        <a:t>아이디어 처리하는 과정을 </a:t>
                      </a:r>
                      <a:r>
                        <a:rPr lang="en-US" altLang="ko-KR" sz="1400" dirty="0">
                          <a:latin typeface="맑은 고딕" pitchFamily="50" charset="-127"/>
                          <a:ea typeface="맑은 고딕" pitchFamily="50" charset="-127"/>
                        </a:rPr>
                        <a:t>P(Plus </a:t>
                      </a:r>
                      <a:r>
                        <a:rPr lang="ko-KR" altLang="en-US" sz="1400" dirty="0">
                          <a:latin typeface="맑은 고딕" pitchFamily="50" charset="-127"/>
                          <a:ea typeface="맑은 고딕" pitchFamily="50" charset="-127"/>
                        </a:rPr>
                        <a:t>좋은 점</a:t>
                      </a:r>
                      <a:r>
                        <a:rPr lang="en-US" altLang="ko-KR" sz="1400" dirty="0">
                          <a:latin typeface="맑은 고딕" pitchFamily="50" charset="-127"/>
                          <a:ea typeface="맑은 고딕" pitchFamily="50" charset="-127"/>
                        </a:rPr>
                        <a:t>), M(Minus </a:t>
                      </a:r>
                      <a:r>
                        <a:rPr lang="ko-KR" altLang="en-US" sz="1400" dirty="0">
                          <a:latin typeface="맑은 고딕" pitchFamily="50" charset="-127"/>
                          <a:ea typeface="맑은 고딕" pitchFamily="50" charset="-127"/>
                        </a:rPr>
                        <a:t>나쁜 점</a:t>
                      </a:r>
                      <a:r>
                        <a:rPr lang="en-US" altLang="ko-KR" sz="1400" dirty="0">
                          <a:latin typeface="맑은 고딕" pitchFamily="50" charset="-127"/>
                          <a:ea typeface="맑은 고딕" pitchFamily="50" charset="-127"/>
                        </a:rPr>
                        <a:t>), I(Interesting </a:t>
                      </a:r>
                      <a:r>
                        <a:rPr lang="ko-KR" altLang="en-US" sz="1400" dirty="0">
                          <a:latin typeface="맑은 고딕" pitchFamily="50" charset="-127"/>
                          <a:ea typeface="맑은 고딕" pitchFamily="50" charset="-127"/>
                        </a:rPr>
                        <a:t>흥미롭게 생각하는 점</a:t>
                      </a:r>
                      <a:r>
                        <a:rPr lang="en-US" altLang="ko-KR" sz="1400" dirty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lang="ko-KR" altLang="en-US" sz="1400" dirty="0">
                          <a:latin typeface="맑은 고딕" pitchFamily="50" charset="-127"/>
                          <a:ea typeface="맑은 고딕" pitchFamily="50" charset="-127"/>
                        </a:rPr>
                        <a:t>로 평가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개인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집단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E. de Bono</a:t>
                      </a: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가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62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맑은 고딕" pitchFamily="50" charset="-127"/>
                          <a:ea typeface="맑은 고딕" pitchFamily="50" charset="-127"/>
                        </a:rPr>
                        <a:t>2. PPC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맑은 고딕" pitchFamily="50" charset="-127"/>
                          <a:ea typeface="맑은 고딕" pitchFamily="50" charset="-127"/>
                        </a:rPr>
                        <a:t>PPC(Positive-Possibilities-Concerns)</a:t>
                      </a:r>
                      <a:r>
                        <a:rPr lang="ko-KR" altLang="en-US" sz="1400" dirty="0">
                          <a:latin typeface="맑은 고딕" pitchFamily="50" charset="-127"/>
                          <a:ea typeface="맑은 고딕" pitchFamily="50" charset="-127"/>
                        </a:rPr>
                        <a:t>는 동의하기 어렵거나 미심쩍은 생각이 들거나 자신이 싫어하는 아이디어를 다룰 때 유용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집단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3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맑은 고딕" pitchFamily="50" charset="-127"/>
                          <a:ea typeface="+mn-ea"/>
                        </a:rPr>
                        <a:t>3. Highlighting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맑은 고딕" pitchFamily="50" charset="-127"/>
                          <a:ea typeface="맑은 고딕" pitchFamily="50" charset="-127"/>
                        </a:rPr>
                        <a:t>여러 가지의 대안들을 기본적인 몇 개의 범주로 압축하여 분류하기 위한 수렴적 사고도구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집단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27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맑은 고딕" pitchFamily="50" charset="-127"/>
                          <a:ea typeface="+mn-ea"/>
                        </a:rPr>
                        <a:t>4. Evaluation Matrix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맑은 고딕" pitchFamily="50" charset="-127"/>
                          <a:ea typeface="맑은 고딕" pitchFamily="50" charset="-127"/>
                        </a:rPr>
                        <a:t>제안된 대안들을 미리 정해놓은 어떤 준거에 따라 체계적으로 평가하고자 할 때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집단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itchFamily="50" charset="-127"/>
                          <a:ea typeface="맑은 고딕" pitchFamily="50" charset="-127"/>
                        </a:rPr>
                        <a:t>브레인스토밍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맑은 고딕" pitchFamily="50" charset="-127"/>
                          <a:ea typeface="맑은 고딕" pitchFamily="50" charset="-127"/>
                        </a:rPr>
                        <a:t>하이라이팅</a:t>
                      </a: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3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맑은 고딕" pitchFamily="50" charset="-127"/>
                          <a:ea typeface="맑은 고딕" pitchFamily="50" charset="-127"/>
                        </a:rPr>
                        <a:t>5. Affinity Diagram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맑은 고딕" pitchFamily="50" charset="-127"/>
                          <a:ea typeface="맑은 고딕" pitchFamily="50" charset="-127"/>
                        </a:rPr>
                        <a:t>    (KJ</a:t>
                      </a:r>
                      <a:r>
                        <a:rPr lang="en-US" altLang="ko-KR" sz="1400" baseline="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400" baseline="0" dirty="0">
                          <a:latin typeface="맑은 고딕" pitchFamily="50" charset="-127"/>
                          <a:ea typeface="맑은 고딕" pitchFamily="50" charset="-127"/>
                        </a:rPr>
                        <a:t>법</a:t>
                      </a:r>
                      <a:r>
                        <a:rPr lang="en-US" altLang="ko-KR" sz="1400" baseline="0" dirty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맑은 고딕" pitchFamily="50" charset="-127"/>
                          <a:ea typeface="맑은 고딕" pitchFamily="50" charset="-127"/>
                        </a:rPr>
                        <a:t>Kawasaki </a:t>
                      </a:r>
                      <a:r>
                        <a:rPr lang="en-US" altLang="ko-KR" sz="1400" dirty="0" err="1">
                          <a:latin typeface="맑은 고딕" pitchFamily="50" charset="-127"/>
                          <a:ea typeface="맑은 고딕" pitchFamily="50" charset="-127"/>
                        </a:rPr>
                        <a:t>Jiro</a:t>
                      </a:r>
                      <a:r>
                        <a:rPr lang="ko-KR" altLang="en-US" sz="1400" dirty="0">
                          <a:latin typeface="맑은 고딕" pitchFamily="50" charset="-127"/>
                          <a:ea typeface="맑은 고딕" pitchFamily="50" charset="-127"/>
                        </a:rPr>
                        <a:t>가 개발</a:t>
                      </a:r>
                      <a:r>
                        <a:rPr lang="en-US" altLang="ko-KR" sz="1400" dirty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itchFamily="50" charset="-127"/>
                          <a:ea typeface="맑은 고딕" pitchFamily="50" charset="-127"/>
                        </a:rPr>
                        <a:t>다량의 아이디어를 유사성이나 연관성에 따라 묶는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집단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KJ</a:t>
                      </a: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법이라고도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45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맑은 고딕" pitchFamily="50" charset="-127"/>
                          <a:ea typeface="+mn-ea"/>
                        </a:rPr>
                        <a:t>6. Success Zone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맑은 고딕" pitchFamily="50" charset="-127"/>
                          <a:ea typeface="+mn-ea"/>
                        </a:rPr>
                        <a:t>문제 속에 포함된 변수를 자동적으로 결합하여 새로운 아이디어들을 만들어내는 방범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집단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개인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45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맑은 고딕" pitchFamily="50" charset="-127"/>
                          <a:ea typeface="+mn-ea"/>
                        </a:rPr>
                        <a:t>7. Reverse Brainstorming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latin typeface="맑은 고딕" pitchFamily="50" charset="-127"/>
                          <a:ea typeface="+mn-ea"/>
                        </a:rPr>
                        <a:t>핫포인트</a:t>
                      </a:r>
                      <a:r>
                        <a:rPr lang="en-US" altLang="ko-KR" sz="1400" dirty="0">
                          <a:latin typeface="맑은 고딕" pitchFamily="50" charset="-127"/>
                          <a:ea typeface="+mn-ea"/>
                        </a:rPr>
                        <a:t>(Hotpoint)</a:t>
                      </a:r>
                      <a:r>
                        <a:rPr lang="ko-KR" altLang="en-US" sz="1400" dirty="0">
                          <a:latin typeface="맑은 고딕" pitchFamily="50" charset="-127"/>
                          <a:ea typeface="+mn-ea"/>
                        </a:rPr>
                        <a:t>로 생성해 놓은 아이디어에 대해 많은 양의 자유 분방한 ‘</a:t>
                      </a:r>
                      <a:r>
                        <a:rPr lang="ko-KR" altLang="en-US" sz="1400" dirty="0" err="1">
                          <a:latin typeface="맑은 고딕" pitchFamily="50" charset="-127"/>
                          <a:ea typeface="+mn-ea"/>
                        </a:rPr>
                        <a:t>비판’을</a:t>
                      </a:r>
                      <a:r>
                        <a:rPr lang="ko-KR" altLang="en-US" sz="1400" dirty="0">
                          <a:latin typeface="맑은 고딕" pitchFamily="50" charset="-127"/>
                          <a:ea typeface="+mn-ea"/>
                        </a:rPr>
                        <a:t> 생성해 내는 </a:t>
                      </a:r>
                      <a:r>
                        <a:rPr lang="ko-KR" altLang="en-US" sz="1400" dirty="0" err="1">
                          <a:latin typeface="맑은 고딕" pitchFamily="50" charset="-127"/>
                          <a:ea typeface="+mn-ea"/>
                        </a:rPr>
                        <a:t>사고기법</a:t>
                      </a:r>
                      <a:endParaRPr lang="ko-KR" altLang="en-US" sz="1400" dirty="0">
                        <a:latin typeface="맑은 고딕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집단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개인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327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맑은 고딕" pitchFamily="50" charset="-127"/>
                          <a:ea typeface="+mn-ea"/>
                        </a:rPr>
                        <a:t>8. Paired Comparison Analysis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맑은 고딕" pitchFamily="50" charset="-127"/>
                          <a:ea typeface="+mn-ea"/>
                        </a:rPr>
                        <a:t>아이디어간의 비교를 해 우선 순위가 되는 아이디어를 선정하기 위한 기법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집단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개인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32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맑은 고딕" pitchFamily="50" charset="-127"/>
                          <a:ea typeface="맑은 고딕" pitchFamily="50" charset="-127"/>
                        </a:rPr>
                        <a:t>특성요인도</a:t>
                      </a:r>
                      <a:endParaRPr lang="en-US" altLang="ko-KR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맑은 고딕" pitchFamily="50" charset="-127"/>
                          <a:ea typeface="맑은 고딕" pitchFamily="50" charset="-127"/>
                        </a:rPr>
                        <a:t>Cause and Effect Diagram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맑은 고딕" pitchFamily="50" charset="-127"/>
                          <a:ea typeface="맑은 고딕" pitchFamily="50" charset="-127"/>
                        </a:rPr>
                        <a:t>일의 결과</a:t>
                      </a:r>
                      <a:r>
                        <a:rPr lang="en-US" altLang="ko-KR" sz="1400" dirty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맑은 고딕" pitchFamily="50" charset="-127"/>
                          <a:ea typeface="맑은 고딕" pitchFamily="50" charset="-127"/>
                        </a:rPr>
                        <a:t>특성</a:t>
                      </a:r>
                      <a:r>
                        <a:rPr lang="en-US" altLang="ko-KR" sz="1400" dirty="0"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1400" dirty="0">
                          <a:latin typeface="맑은 고딕" pitchFamily="50" charset="-127"/>
                          <a:ea typeface="맑은 고딕" pitchFamily="50" charset="-127"/>
                        </a:rPr>
                        <a:t>와 그것에 영향을 미치는 원인 </a:t>
                      </a:r>
                      <a:r>
                        <a:rPr lang="en-US" altLang="ko-KR" sz="1400" dirty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맑은 고딕" pitchFamily="50" charset="-127"/>
                          <a:ea typeface="맑은 고딕" pitchFamily="50" charset="-127"/>
                        </a:rPr>
                        <a:t>요인 </a:t>
                      </a:r>
                      <a:r>
                        <a:rPr lang="en-US" altLang="ko-KR" sz="1400" dirty="0"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1400" dirty="0">
                          <a:latin typeface="맑은 고딕" pitchFamily="50" charset="-127"/>
                          <a:ea typeface="맑은 고딕" pitchFamily="50" charset="-127"/>
                        </a:rPr>
                        <a:t>을 계통적으로 정리한 그림이다</a:t>
                      </a:r>
                      <a:r>
                        <a:rPr lang="en-US" altLang="ko-KR" sz="1400" dirty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집단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개인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맑은 고딕" pitchFamily="50" charset="-127"/>
                          <a:ea typeface="맑은 고딕" pitchFamily="50" charset="-127"/>
                        </a:rPr>
                        <a:t>어골도라고도</a:t>
                      </a: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 함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1187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KJ </a:t>
            </a:r>
            <a:r>
              <a:rPr lang="ko-KR" altLang="en-US" dirty="0"/>
              <a:t>법의 원칙</a:t>
            </a:r>
          </a:p>
        </p:txBody>
      </p:sp>
      <p:sp>
        <p:nvSpPr>
          <p:cNvPr id="8195" name="내용 개체 틀 2"/>
          <p:cNvSpPr>
            <a:spLocks noGrp="1"/>
          </p:cNvSpPr>
          <p:nvPr>
            <p:ph idx="1"/>
          </p:nvPr>
        </p:nvSpPr>
        <p:spPr>
          <a:xfrm>
            <a:off x="479376" y="980728"/>
            <a:ext cx="10972800" cy="5616624"/>
          </a:xfrm>
        </p:spPr>
        <p:txBody>
          <a:bodyPr>
            <a:noAutofit/>
          </a:bodyPr>
          <a:lstStyle/>
          <a:p>
            <a:pPr eaLnBrk="1" hangingPunct="1">
              <a:lnSpc>
                <a:spcPct val="130000"/>
              </a:lnSpc>
              <a:defRPr/>
            </a:pPr>
            <a:r>
              <a:rPr lang="ko-KR" altLang="en-US" sz="2400" dirty="0"/>
              <a:t>라벨 만들기를 할 때</a:t>
            </a:r>
            <a:endParaRPr lang="en-US" altLang="ko-KR" sz="2400" dirty="0"/>
          </a:p>
          <a:p>
            <a:pPr lvl="1">
              <a:lnSpc>
                <a:spcPct val="130000"/>
              </a:lnSpc>
              <a:defRPr/>
            </a:pPr>
            <a:r>
              <a:rPr lang="ko-KR" altLang="en-US" sz="1908" dirty="0"/>
              <a:t>한 장의 카드에는 두 가지 이상을 적어서는 안 되며 반드시 한 가지 내용만을 적어야 한다</a:t>
            </a:r>
            <a:r>
              <a:rPr lang="en-US" altLang="ko-KR" sz="1908" dirty="0"/>
              <a:t>.</a:t>
            </a:r>
            <a:endParaRPr lang="ko-KR" altLang="en-US" sz="1908" dirty="0"/>
          </a:p>
          <a:p>
            <a:pPr eaLnBrk="1" hangingPunct="1">
              <a:lnSpc>
                <a:spcPct val="130000"/>
              </a:lnSpc>
              <a:defRPr/>
            </a:pPr>
            <a:r>
              <a:rPr lang="ko-KR" altLang="en-US" sz="2400" dirty="0"/>
              <a:t>라벨에 기입할 정보</a:t>
            </a:r>
            <a:endParaRPr lang="en-US" altLang="ko-KR" sz="2400" dirty="0"/>
          </a:p>
          <a:p>
            <a:pPr lvl="1">
              <a:lnSpc>
                <a:spcPct val="130000"/>
              </a:lnSpc>
              <a:defRPr/>
            </a:pPr>
            <a:r>
              <a:rPr lang="ko-KR" altLang="en-US" sz="1908" dirty="0"/>
              <a:t>“토론에서의 발언 내용”</a:t>
            </a:r>
            <a:r>
              <a:rPr lang="en-US" altLang="ko-KR" sz="1908" dirty="0"/>
              <a:t>, “</a:t>
            </a:r>
            <a:r>
              <a:rPr lang="ko-KR" altLang="en-US" sz="1908" dirty="0"/>
              <a:t>자신의 기억을 더듬어서”</a:t>
            </a:r>
            <a:r>
              <a:rPr lang="en-US" altLang="ko-KR" sz="1908" dirty="0"/>
              <a:t>, “</a:t>
            </a:r>
            <a:r>
              <a:rPr lang="ko-KR" altLang="en-US" sz="1908" dirty="0"/>
              <a:t>별도로 모은 내용” 등 여러 가지 내용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ko-KR" altLang="en-US" sz="2400" dirty="0"/>
              <a:t>그룹화 시 수 회에 걸쳐 진지하게 읽기를 반복한다</a:t>
            </a:r>
            <a:r>
              <a:rPr lang="en-US" altLang="ko-KR" sz="2400" dirty="0"/>
              <a:t>. 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sz="1908" dirty="0"/>
              <a:t>3</a:t>
            </a:r>
            <a:r>
              <a:rPr lang="ko-KR" altLang="en-US" sz="1908" dirty="0"/>
              <a:t>회 정도 읽은 </a:t>
            </a:r>
            <a:r>
              <a:rPr lang="ko-KR" altLang="en-US" sz="1908" spc="-100" dirty="0"/>
              <a:t>후부터 “어필 하는 내용이 비슷하다”라고 느껴지는 라벨 끼리 겹쳐 놓는다</a:t>
            </a:r>
            <a:r>
              <a:rPr lang="en-US" altLang="ko-KR" sz="1908" dirty="0"/>
              <a:t>.</a:t>
            </a:r>
          </a:p>
          <a:p>
            <a:pPr lvl="1">
              <a:lnSpc>
                <a:spcPct val="130000"/>
              </a:lnSpc>
              <a:defRPr/>
            </a:pPr>
            <a:r>
              <a:rPr lang="en-US" altLang="ko-KR" sz="1908" dirty="0"/>
              <a:t> </a:t>
            </a:r>
            <a:r>
              <a:rPr lang="ko-KR" altLang="en-US" sz="1908" dirty="0"/>
              <a:t>이렇게 유사성이 있는 정보들끼리 소 그룹화해 나간다</a:t>
            </a:r>
            <a:r>
              <a:rPr lang="en-US" altLang="ko-KR" sz="1908" dirty="0"/>
              <a:t>. 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sz="1908" dirty="0"/>
              <a:t>이때 어느 쪽에도 속하지 않는 라벨이 나타나게 되나 그대로 둔다</a:t>
            </a:r>
            <a:r>
              <a:rPr lang="en-US" altLang="ko-KR" sz="1908" dirty="0"/>
              <a:t>.</a:t>
            </a:r>
            <a:endParaRPr lang="ko-KR" altLang="en-US" sz="1908" dirty="0"/>
          </a:p>
          <a:p>
            <a:pPr>
              <a:lnSpc>
                <a:spcPct val="130000"/>
              </a:lnSpc>
              <a:defRPr/>
            </a:pPr>
            <a:r>
              <a:rPr lang="ko-KR" altLang="en-US" sz="2400" dirty="0"/>
              <a:t>라벨을 배열하여 하나의 정리된 문장으로 만든다</a:t>
            </a:r>
            <a:r>
              <a:rPr lang="en-US" altLang="ko-KR" sz="2400" dirty="0"/>
              <a:t>. </a:t>
            </a:r>
          </a:p>
          <a:p>
            <a:pPr lvl="1">
              <a:lnSpc>
                <a:spcPct val="130000"/>
              </a:lnSpc>
              <a:defRPr/>
            </a:pPr>
            <a:r>
              <a:rPr lang="ko-KR" altLang="en-US" sz="1908" dirty="0"/>
              <a:t>최종적으</a:t>
            </a:r>
            <a:r>
              <a:rPr lang="ko-KR" altLang="en-US" sz="1908" spc="100" dirty="0"/>
              <a:t>로 분류된 그룹의 라벨을 보면서 가장 이상적인 구도가 되게 큰 종이</a:t>
            </a:r>
            <a:r>
              <a:rPr lang="ko-KR" altLang="en-US" sz="1908" dirty="0"/>
              <a:t> 위에 정리한다</a:t>
            </a:r>
            <a:r>
              <a:rPr lang="en-US" altLang="ko-KR" sz="1908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8571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KJ </a:t>
            </a:r>
            <a:r>
              <a:rPr lang="ko-KR" altLang="en-US" dirty="0"/>
              <a:t>법의 장점</a:t>
            </a:r>
          </a:p>
        </p:txBody>
      </p:sp>
      <p:sp>
        <p:nvSpPr>
          <p:cNvPr id="9219" name="내용 개체 틀 2"/>
          <p:cNvSpPr>
            <a:spLocks noGrp="1"/>
          </p:cNvSpPr>
          <p:nvPr>
            <p:ph idx="1"/>
          </p:nvPr>
        </p:nvSpPr>
        <p:spPr>
          <a:xfrm>
            <a:off x="191344" y="836712"/>
            <a:ext cx="11809312" cy="5544616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ko-KR" altLang="en-US" sz="2800" spc="50" dirty="0"/>
              <a:t>새로운 아이디어 창출 </a:t>
            </a:r>
            <a:r>
              <a:rPr lang="en-US" altLang="ko-KR" sz="2800" spc="50" dirty="0"/>
              <a:t>: </a:t>
            </a:r>
          </a:p>
          <a:p>
            <a:pPr lvl="1">
              <a:defRPr/>
            </a:pPr>
            <a:r>
              <a:rPr lang="ko-KR" altLang="en-US" sz="2000" spc="50" dirty="0"/>
              <a:t>정보 및 데이터를 분류와 검토를 통해 최종적인 아이디어로 </a:t>
            </a:r>
            <a:r>
              <a:rPr lang="ko-KR" altLang="en-US" sz="2000" dirty="0"/>
              <a:t>도출해내게 할 뿐만 아니라 작업 도중에도 갑자기 발상이 떠오르게 할 수 있다</a:t>
            </a:r>
            <a:r>
              <a:rPr lang="en-US" altLang="ko-KR" sz="2000" dirty="0"/>
              <a:t>. </a:t>
            </a:r>
            <a:endParaRPr lang="ko-KR" altLang="en-US" sz="2000" dirty="0"/>
          </a:p>
          <a:p>
            <a:pPr eaLnBrk="1" hangingPunct="1">
              <a:defRPr/>
            </a:pPr>
            <a:r>
              <a:rPr lang="ko-KR" altLang="en-US" sz="2800" spc="100" dirty="0"/>
              <a:t>분류 능력 고양 </a:t>
            </a:r>
            <a:r>
              <a:rPr lang="en-US" altLang="ko-KR" sz="2800" spc="100" dirty="0"/>
              <a:t>: </a:t>
            </a:r>
          </a:p>
          <a:p>
            <a:pPr lvl="1">
              <a:defRPr/>
            </a:pPr>
            <a:r>
              <a:rPr lang="ko-KR" altLang="en-US" sz="2000" spc="100" dirty="0"/>
              <a:t>도출된 라벨을 전부 나열 해 놓고 상호 관련 </a:t>
            </a:r>
            <a:r>
              <a:rPr lang="en-US" altLang="ko-KR" sz="2000" spc="100" dirty="0"/>
              <a:t>,</a:t>
            </a:r>
            <a:r>
              <a:rPr lang="ko-KR" altLang="en-US" sz="2000" spc="100" dirty="0"/>
              <a:t>유사한 것끼리 </a:t>
            </a:r>
            <a:r>
              <a:rPr lang="ko-KR" altLang="en-US" sz="2000" dirty="0"/>
              <a:t>분류하여 이를 다시 </a:t>
            </a:r>
            <a:r>
              <a:rPr lang="ko-KR" altLang="en-US" sz="2000" dirty="0" err="1"/>
              <a:t>소그룹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중그룹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대그룹으로</a:t>
            </a:r>
            <a:r>
              <a:rPr lang="ko-KR" altLang="en-US" sz="2000" dirty="0"/>
              <a:t> 분류하는 능력을 기를 수 있다</a:t>
            </a:r>
            <a:r>
              <a:rPr lang="en-US" altLang="ko-KR" sz="2000" dirty="0"/>
              <a:t>.</a:t>
            </a:r>
          </a:p>
          <a:p>
            <a:pPr eaLnBrk="1" hangingPunct="1">
              <a:defRPr/>
            </a:pPr>
            <a:r>
              <a:rPr lang="ko-KR" altLang="en-US" sz="2800" spc="-100" dirty="0"/>
              <a:t>글쓰기를 통한 사고력 향상 </a:t>
            </a:r>
            <a:r>
              <a:rPr lang="en-US" altLang="ko-KR" sz="2800" spc="-100" dirty="0"/>
              <a:t>: </a:t>
            </a:r>
          </a:p>
          <a:p>
            <a:pPr lvl="1">
              <a:defRPr/>
            </a:pPr>
            <a:r>
              <a:rPr lang="ko-KR" altLang="en-US" sz="2000" spc="-100" dirty="0" err="1"/>
              <a:t>도해화</a:t>
            </a:r>
            <a:r>
              <a:rPr lang="ko-KR" altLang="en-US" sz="2000" spc="-100" dirty="0"/>
              <a:t> 된 자료를 보고 정리하여 하나의 문장으로 </a:t>
            </a:r>
            <a:r>
              <a:rPr lang="ko-KR" altLang="en-US" sz="2000" dirty="0"/>
              <a:t>표현하는 과정에서 글쓰기 통한 사고력이 향상 된다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pPr eaLnBrk="1" hangingPunct="1">
              <a:defRPr/>
            </a:pPr>
            <a:r>
              <a:rPr lang="ko-KR" altLang="en-US" sz="2800" spc="50" dirty="0"/>
              <a:t>정보처리능력의 고양 </a:t>
            </a:r>
            <a:r>
              <a:rPr lang="en-US" altLang="ko-KR" sz="2800" spc="50" dirty="0"/>
              <a:t>: </a:t>
            </a:r>
          </a:p>
          <a:p>
            <a:pPr lvl="1">
              <a:defRPr/>
            </a:pPr>
            <a:r>
              <a:rPr lang="ko-KR" altLang="en-US" sz="2000" spc="50" dirty="0"/>
              <a:t>자료를 및 정보를 개별적</a:t>
            </a:r>
            <a:r>
              <a:rPr lang="en-US" altLang="ko-KR" sz="2000" spc="50" dirty="0"/>
              <a:t>, </a:t>
            </a:r>
            <a:r>
              <a:rPr lang="ko-KR" altLang="en-US" sz="2000" spc="50" dirty="0"/>
              <a:t>집약적으로 처리하는 능력을 </a:t>
            </a:r>
            <a:r>
              <a:rPr lang="ko-KR" altLang="en-US" sz="2000" dirty="0"/>
              <a:t>키워준다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pPr eaLnBrk="1" hangingPunct="1">
              <a:defRPr/>
            </a:pPr>
            <a:r>
              <a:rPr lang="ko-KR" altLang="en-US" sz="2800" spc="-100" dirty="0"/>
              <a:t>종합적 사고력 육성 </a:t>
            </a:r>
            <a:r>
              <a:rPr lang="en-US" altLang="ko-KR" sz="2800" spc="-100" dirty="0"/>
              <a:t>: </a:t>
            </a:r>
          </a:p>
          <a:p>
            <a:pPr lvl="1">
              <a:defRPr/>
            </a:pPr>
            <a:r>
              <a:rPr lang="ko-KR" altLang="en-US" sz="2000" spc="-100" dirty="0"/>
              <a:t>정리된 내용을 문장화하는 단계에서 분류된 것으로부터 </a:t>
            </a:r>
            <a:r>
              <a:rPr lang="ko-KR" altLang="en-US" sz="2000" dirty="0"/>
              <a:t>하나의 종합된 문장을 만들어 봄으로서 사고력 및 문제 해결 능력을 길러 줄 수 있는 좋은 기회를 제공해 준다</a:t>
            </a:r>
            <a:r>
              <a:rPr lang="en-US" altLang="ko-KR" sz="2000" dirty="0"/>
              <a:t>. </a:t>
            </a:r>
            <a:endParaRPr lang="ko-KR" altLang="en-US" sz="2000" dirty="0"/>
          </a:p>
          <a:p>
            <a:pPr eaLnBrk="1" hangingPunct="1">
              <a:defRPr/>
            </a:pP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54923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KJ </a:t>
            </a:r>
            <a:r>
              <a:rPr lang="ko-KR" altLang="en-US" dirty="0"/>
              <a:t>법의 약점</a:t>
            </a:r>
          </a:p>
        </p:txBody>
      </p:sp>
      <p:sp>
        <p:nvSpPr>
          <p:cNvPr id="1024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sz="2400" dirty="0"/>
              <a:t>사용법이 간단하지 않다</a:t>
            </a:r>
            <a:r>
              <a:rPr lang="en-US" altLang="ko-KR" sz="2400" dirty="0"/>
              <a:t>.</a:t>
            </a:r>
          </a:p>
          <a:p>
            <a:pPr eaLnBrk="1" hangingPunct="1">
              <a:buFont typeface="HY헤드라인M" pitchFamily="18" charset="-127"/>
              <a:buNone/>
            </a:pPr>
            <a:r>
              <a:rPr lang="en-US" altLang="ko-KR" sz="2400" dirty="0"/>
              <a:t>    - </a:t>
            </a:r>
            <a:r>
              <a:rPr lang="ko-KR" altLang="en-US" sz="2400" dirty="0"/>
              <a:t>라벨에 정보를 어떤 문장표현으로 써야 </a:t>
            </a:r>
            <a:r>
              <a:rPr lang="ko-KR" altLang="en-US" sz="2400" dirty="0" err="1"/>
              <a:t>하는가를</a:t>
            </a:r>
            <a:r>
              <a:rPr lang="ko-KR" altLang="en-US" sz="2400" dirty="0"/>
              <a:t> 고민하게 된다</a:t>
            </a:r>
            <a:r>
              <a:rPr lang="en-US" altLang="ko-KR" sz="2400" dirty="0"/>
              <a:t>.</a:t>
            </a:r>
          </a:p>
          <a:p>
            <a:pPr eaLnBrk="1" hangingPunct="1">
              <a:buFont typeface="HY헤드라인M" pitchFamily="18" charset="-127"/>
              <a:buNone/>
            </a:pPr>
            <a:endParaRPr lang="en-US" altLang="ko-KR" sz="2400" dirty="0"/>
          </a:p>
          <a:p>
            <a:pPr eaLnBrk="1" hangingPunct="1"/>
            <a:r>
              <a:rPr lang="ko-KR" altLang="en-US" sz="2400" dirty="0"/>
              <a:t>라벨에 내용을 보고 유사성을 찾아내고 그룹화 하는 것도 힘든 일이다</a:t>
            </a:r>
            <a:r>
              <a:rPr lang="en-US" altLang="ko-KR" sz="2400" dirty="0"/>
              <a:t>.</a:t>
            </a:r>
          </a:p>
          <a:p>
            <a:pPr eaLnBrk="1" hangingPunct="1"/>
            <a:endParaRPr lang="en-US" altLang="ko-KR" sz="2400" dirty="0"/>
          </a:p>
          <a:p>
            <a:pPr eaLnBrk="1" hangingPunct="1"/>
            <a:r>
              <a:rPr lang="ko-KR" altLang="en-US" sz="2400" dirty="0"/>
              <a:t>분석자의 개인적 통찰력에 상당부분 의존한다</a:t>
            </a:r>
            <a:r>
              <a:rPr lang="en-US" altLang="ko-KR" sz="2400" dirty="0"/>
              <a:t>.</a:t>
            </a:r>
          </a:p>
          <a:p>
            <a:pPr eaLnBrk="1" hangingPunct="1"/>
            <a:endParaRPr lang="en-US" altLang="ko-KR" sz="2400" dirty="0"/>
          </a:p>
          <a:p>
            <a:pPr eaLnBrk="1" hangingPunct="1"/>
            <a:r>
              <a:rPr lang="ko-KR" altLang="en-US" sz="2400" dirty="0"/>
              <a:t>다소 임의적이 될 수도 있다는 약점</a:t>
            </a:r>
            <a:endParaRPr lang="en-US" altLang="ko-KR" sz="2400" dirty="0"/>
          </a:p>
          <a:p>
            <a:pPr eaLnBrk="1" hangingPunct="1">
              <a:buFont typeface="HY헤드라인M" pitchFamily="18" charset="-127"/>
              <a:buNone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03647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KJ </a:t>
            </a:r>
            <a:r>
              <a:rPr lang="ko-KR" altLang="en-US" dirty="0"/>
              <a:t>법의 활용 과정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44488" y="836712"/>
            <a:ext cx="10720064" cy="5832648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​</a:t>
            </a:r>
            <a:r>
              <a:rPr lang="en-US" altLang="ko-KR" dirty="0"/>
              <a:t>1 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주제를 정하고 정보를 수집</a:t>
            </a:r>
            <a:r>
              <a:rPr lang="en-US" altLang="ko-KR" dirty="0"/>
              <a:t>. (</a:t>
            </a:r>
            <a:r>
              <a:rPr lang="ko-KR" altLang="en-US" dirty="0"/>
              <a:t>통상적인 </a:t>
            </a:r>
            <a:r>
              <a:rPr lang="en-US" altLang="ko-KR" dirty="0"/>
              <a:t>BS </a:t>
            </a:r>
            <a:r>
              <a:rPr lang="ko-KR" altLang="en-US" dirty="0"/>
              <a:t>결과물이 있으면 생략</a:t>
            </a:r>
            <a:r>
              <a:rPr lang="en-US" altLang="ko-KR" dirty="0"/>
              <a:t>)</a:t>
            </a:r>
            <a:endParaRPr lang="ko-KR" altLang="en-US" dirty="0"/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설정된 주제에 대하여 현장을 조사하거나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실험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통계자료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인쇄물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인터뷰 등을 통해 데이터를 모은다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외부 검색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). 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혹은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BS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등 회의를 통하여 데이터를 모은다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내부검색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).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2 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카드</a:t>
            </a:r>
            <a:r>
              <a:rPr lang="en-US" altLang="ko-KR" dirty="0"/>
              <a:t>(</a:t>
            </a:r>
            <a:r>
              <a:rPr lang="ko-KR" altLang="en-US" dirty="0"/>
              <a:t>라벨</a:t>
            </a:r>
            <a:r>
              <a:rPr lang="en-US" altLang="ko-KR" dirty="0"/>
              <a:t>) </a:t>
            </a:r>
            <a:r>
              <a:rPr lang="ko-KR" altLang="en-US" dirty="0"/>
              <a:t>만들기</a:t>
            </a:r>
            <a:r>
              <a:rPr lang="en-US" altLang="ko-KR" dirty="0"/>
              <a:t>/</a:t>
            </a:r>
            <a:r>
              <a:rPr lang="ko-KR" altLang="en-US" dirty="0"/>
              <a:t>펼쳐 놓기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(1)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에 의해 얻어진 정보를 소재로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카드화한다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즉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정보의 원재료를 나름대로 하나의 의미를 갖게 정리한다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정보의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단위화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). 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이 때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, 1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매의 카드에 하나의 아이디어를 적는다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  20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자 이내가 적당하다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카드를 잘 섞는다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카드 전부를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일순하여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숙독한다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  (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정보의 홍수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·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혼돈 상태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783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KJ </a:t>
            </a:r>
            <a:r>
              <a:rPr lang="ko-KR" altLang="en-US" dirty="0"/>
              <a:t>법의 활용 과정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44488" y="836712"/>
            <a:ext cx="11512152" cy="482453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 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 err="1"/>
              <a:t>그룹핑</a:t>
            </a:r>
            <a:r>
              <a:rPr lang="ko-KR" altLang="en-US" dirty="0"/>
              <a:t> 하기 </a:t>
            </a:r>
            <a:r>
              <a:rPr lang="en-US" altLang="ko-KR" dirty="0"/>
              <a:t>/ </a:t>
            </a:r>
            <a:r>
              <a:rPr lang="ko-KR" altLang="en-US" dirty="0"/>
              <a:t>표제 붙이기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100" dirty="0">
                <a:latin typeface="HY중고딕" panose="02030600000101010101" pitchFamily="18" charset="-127"/>
                <a:ea typeface="HY중고딕" panose="02030600000101010101" pitchFamily="18" charset="-127"/>
              </a:rPr>
              <a:t>소그룹에서 대그룹으로</a:t>
            </a:r>
            <a:r>
              <a:rPr lang="en-US" altLang="ko-KR" sz="21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100" dirty="0">
                <a:latin typeface="HY중고딕" panose="02030600000101010101" pitchFamily="18" charset="-127"/>
                <a:ea typeface="HY중고딕" panose="02030600000101010101" pitchFamily="18" charset="-127"/>
              </a:rPr>
              <a:t>카드의 의미</a:t>
            </a:r>
            <a:r>
              <a:rPr lang="en-US" altLang="ko-KR" sz="21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100" dirty="0">
                <a:latin typeface="HY중고딕" panose="02030600000101010101" pitchFamily="18" charset="-127"/>
                <a:ea typeface="HY중고딕" panose="02030600000101010101" pitchFamily="18" charset="-127"/>
              </a:rPr>
              <a:t>주장을 잘 들으면서 조직화해 간다</a:t>
            </a:r>
            <a:r>
              <a:rPr lang="en-US" altLang="ko-KR" sz="210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100" dirty="0">
                <a:latin typeface="HY중고딕" panose="02030600000101010101" pitchFamily="18" charset="-127"/>
                <a:ea typeface="HY중고딕" panose="02030600000101010101" pitchFamily="18" charset="-127"/>
              </a:rPr>
              <a:t>연관성이 있는 것</a:t>
            </a:r>
            <a:r>
              <a:rPr lang="en-US" altLang="ko-KR" sz="21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100" dirty="0">
                <a:latin typeface="HY중고딕" panose="02030600000101010101" pitchFamily="18" charset="-127"/>
                <a:ea typeface="HY중고딕" panose="02030600000101010101" pitchFamily="18" charset="-127"/>
              </a:rPr>
              <a:t>닮은 뜻을 가진 카드를 모은다</a:t>
            </a:r>
            <a:r>
              <a:rPr lang="en-US" altLang="ko-KR" sz="210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100" dirty="0">
                <a:latin typeface="HY중고딕" panose="02030600000101010101" pitchFamily="18" charset="-127"/>
                <a:ea typeface="HY중고딕" panose="02030600000101010101" pitchFamily="18" charset="-127"/>
              </a:rPr>
              <a:t>그룹에 들어가지 않는 것은 무리하여 집어 넣지 않는다</a:t>
            </a:r>
            <a:r>
              <a:rPr lang="en-US" altLang="ko-KR" sz="21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100" dirty="0">
                <a:latin typeface="HY중고딕" panose="02030600000101010101" pitchFamily="18" charset="-127"/>
                <a:ea typeface="HY중고딕" panose="02030600000101010101" pitchFamily="18" charset="-127"/>
              </a:rPr>
              <a:t>큰 그룹을 모조지 위에 놓고</a:t>
            </a:r>
            <a:r>
              <a:rPr lang="en-US" altLang="ko-KR" sz="21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100" dirty="0">
                <a:latin typeface="HY중고딕" panose="02030600000101010101" pitchFamily="18" charset="-127"/>
                <a:ea typeface="HY중고딕" panose="02030600000101010101" pitchFamily="18" charset="-127"/>
              </a:rPr>
              <a:t>서로의 관계를 생각하면서 배치한다</a:t>
            </a:r>
            <a:r>
              <a:rPr lang="en-US" altLang="ko-KR" sz="2100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b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4 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도식화와 문장화 하기</a:t>
            </a:r>
            <a:endParaRPr lang="en-US" altLang="ko-KR" dirty="0"/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1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도식화</a:t>
            </a:r>
            <a:r>
              <a:rPr lang="ko-KR" altLang="en-US" sz="2100" dirty="0">
                <a:latin typeface="HY중고딕" panose="02030600000101010101" pitchFamily="18" charset="-127"/>
                <a:ea typeface="HY중고딕" panose="02030600000101010101" pitchFamily="18" charset="-127"/>
              </a:rPr>
              <a:t>는 그림으로 나타내어 전체 상황을 눈에 보이게 가시화하는 것을 말한다</a:t>
            </a:r>
            <a:r>
              <a:rPr lang="en-US" altLang="ko-KR" sz="21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21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487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KJ </a:t>
            </a:r>
            <a:r>
              <a:rPr lang="ko-KR" altLang="en-US" dirty="0"/>
              <a:t>법의 활용 과정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484784"/>
            <a:ext cx="4020487" cy="30425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855" y="1124744"/>
            <a:ext cx="7167882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553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KJ </a:t>
            </a:r>
            <a:r>
              <a:rPr lang="ko-KR" altLang="en-US" dirty="0"/>
              <a:t>법 실습 과정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56" y="684458"/>
            <a:ext cx="11593288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09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KJ </a:t>
            </a:r>
            <a:r>
              <a:rPr lang="ko-KR" altLang="en-US" dirty="0"/>
              <a:t>법 실습 과정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752421"/>
            <a:ext cx="11305256" cy="598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525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KJ </a:t>
            </a:r>
            <a:r>
              <a:rPr lang="ko-KR" altLang="en-US" dirty="0"/>
              <a:t>법의 활용 사례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684458"/>
            <a:ext cx="10801200" cy="617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53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36"/>
          <p:cNvSpPr/>
          <p:nvPr/>
        </p:nvSpPr>
        <p:spPr>
          <a:xfrm>
            <a:off x="1806749" y="637186"/>
            <a:ext cx="8620090" cy="6032177"/>
          </a:xfrm>
          <a:prstGeom prst="roundRect">
            <a:avLst>
              <a:gd name="adj" fmla="val 4497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prstClr val="white"/>
              </a:solidFill>
              <a:effectLst>
                <a:glow rad="152400">
                  <a:prstClr val="black"/>
                </a:glo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2" name="제목 1"/>
          <p:cNvSpPr txBox="1">
            <a:spLocks/>
          </p:cNvSpPr>
          <p:nvPr/>
        </p:nvSpPr>
        <p:spPr>
          <a:xfrm>
            <a:off x="2094854" y="764705"/>
            <a:ext cx="889769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358775" indent="-358775">
              <a:defRPr sz="8000" i="1">
                <a:solidFill>
                  <a:srgbClr val="FFFF00"/>
                </a:solidFill>
                <a:effectLst>
                  <a:glow rad="152400">
                    <a:schemeClr val="tx1"/>
                  </a:glow>
                </a:effectLst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pPr marL="0" indent="0">
              <a:lnSpc>
                <a:spcPct val="150000"/>
              </a:lnSpc>
            </a:pPr>
            <a:r>
              <a:rPr lang="ko-KR" altLang="en-US" sz="2800" b="1" i="0" spc="-150" dirty="0"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주제 </a:t>
            </a:r>
            <a:r>
              <a:rPr lang="en-US" altLang="ko-KR" sz="2800" b="1" i="0" spc="-150" dirty="0"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:  </a:t>
            </a:r>
            <a:r>
              <a:rPr lang="en-US" altLang="ko-KR" sz="2800" b="1" i="0" spc="-150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  </a:t>
            </a:r>
            <a:r>
              <a:rPr lang="ko-KR" altLang="en-US" sz="2800" b="1" i="0" spc="-150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연봉  </a:t>
            </a:r>
            <a:r>
              <a:rPr lang="en-US" altLang="ko-KR" sz="2800" b="1" i="0" spc="-150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1</a:t>
            </a:r>
            <a:r>
              <a:rPr lang="ko-KR" altLang="en-US" sz="2800" b="1" i="0" spc="-150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억의   직장인  되기</a:t>
            </a:r>
            <a:endParaRPr lang="ko-KR" altLang="en-US" sz="2800" b="1" i="0" spc="-150" dirty="0">
              <a:effectLst>
                <a:glow rad="152400">
                  <a:prstClr val="black"/>
                </a:glow>
              </a:effectLst>
              <a:latin typeface="나눔명조 ExtraBold" pitchFamily="18" charset="-127"/>
              <a:ea typeface="나눔명조 ExtraBold" pitchFamily="18" charset="-127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/>
          </p:nvPr>
        </p:nvGraphicFramePr>
        <p:xfrm>
          <a:off x="1806750" y="1556792"/>
          <a:ext cx="8620089" cy="5026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3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3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17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자기개발과</a:t>
                      </a:r>
                      <a:endParaRPr lang="en-US" altLang="ko-KR" sz="2000" dirty="0">
                        <a:solidFill>
                          <a:schemeClr val="tx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동기부여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차별화된 </a:t>
                      </a:r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컨텐츠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마케팅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홍보 전략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59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5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2333703" y="2596792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4997998" y="2596792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CC00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7806872" y="2596791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3053783" y="3420665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5718078" y="3420665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CC00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8526951" y="3420664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3005056" y="4166607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5669351" y="4166607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CC00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8478225" y="4166606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3701855" y="4969519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6366150" y="4969519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CC00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9175024" y="4969518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6536871" y="2858666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5235590" y="5147018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CC00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7806873" y="4990480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CC00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9008400" y="2493039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CC00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9422460" y="4080606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CC00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8511512" y="5772430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5586286" y="5800885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3921303" y="4223577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3438815" y="2493038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2355678" y="5062318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2979001" y="5772430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2312718" y="3765151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4080465" y="3277694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4947985" y="3765151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6585598" y="4080606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CC00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7668176" y="3765149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CC00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9426605" y="3277693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CC00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9488922" y="5793632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CC00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7659432" y="5793632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6728086" y="5771855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3872574" y="5800885"/>
            <a:ext cx="759283" cy="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제목 1"/>
          <p:cNvSpPr txBox="1">
            <a:spLocks/>
          </p:cNvSpPr>
          <p:nvPr/>
        </p:nvSpPr>
        <p:spPr>
          <a:xfrm>
            <a:off x="1863183" y="-133796"/>
            <a:ext cx="8897696" cy="794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358775" indent="-358775">
              <a:defRPr sz="8000" i="1">
                <a:solidFill>
                  <a:srgbClr val="FFFF00"/>
                </a:solidFill>
                <a:effectLst>
                  <a:glow rad="152400">
                    <a:schemeClr val="tx1"/>
                  </a:glow>
                </a:effectLst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pPr marL="0" indent="0" algn="ctr">
              <a:lnSpc>
                <a:spcPct val="150000"/>
              </a:lnSpc>
            </a:pPr>
            <a:r>
              <a:rPr lang="en-US" altLang="ko-KR" sz="3600" spc="-150" dirty="0"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KJ </a:t>
            </a:r>
            <a:r>
              <a:rPr lang="ko-KR" altLang="en-US" sz="3600" spc="-150" dirty="0"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법 활용 사례</a:t>
            </a:r>
          </a:p>
        </p:txBody>
      </p:sp>
    </p:spTree>
    <p:extLst>
      <p:ext uri="{BB962C8B-B14F-4D97-AF65-F5344CB8AC3E}">
        <p14:creationId xmlns:p14="http://schemas.microsoft.com/office/powerpoint/2010/main" val="338075459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defRPr/>
            </a:pPr>
            <a:r>
              <a:rPr lang="en-US" altLang="ko-KR" dirty="0"/>
              <a:t>1. PMI (Plus, Minus, Interest) </a:t>
            </a:r>
            <a:r>
              <a:rPr lang="ko-KR" altLang="en-US" dirty="0"/>
              <a:t>기법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l"/>
              <a:defRPr/>
            </a:pPr>
            <a:r>
              <a:rPr lang="ko-KR" altLang="en-US" sz="2800" dirty="0"/>
              <a:t>제안된 아이디어 처리하는 과정을 </a:t>
            </a:r>
            <a:r>
              <a:rPr lang="en-US" altLang="ko-KR" sz="2800" dirty="0"/>
              <a:t>PMI </a:t>
            </a:r>
            <a:r>
              <a:rPr lang="ko-KR" altLang="en-US" sz="2800" dirty="0"/>
              <a:t>로 평가</a:t>
            </a:r>
            <a:endParaRPr lang="en-US" altLang="ko-KR" sz="2800" dirty="0"/>
          </a:p>
          <a:p>
            <a:pPr lv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2308" dirty="0"/>
              <a:t>Plus - </a:t>
            </a:r>
            <a:r>
              <a:rPr lang="ko-KR" altLang="en-US" sz="2308" dirty="0"/>
              <a:t>좋은 점</a:t>
            </a:r>
            <a:endParaRPr lang="en-US" altLang="ko-KR" sz="2308" dirty="0"/>
          </a:p>
          <a:p>
            <a:pPr lv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2308" dirty="0"/>
              <a:t>Minus - </a:t>
            </a:r>
            <a:r>
              <a:rPr lang="ko-KR" altLang="en-US" sz="2308" dirty="0"/>
              <a:t>나쁜 점</a:t>
            </a:r>
            <a:endParaRPr lang="en-US" altLang="ko-KR" sz="2308" dirty="0"/>
          </a:p>
          <a:p>
            <a:pPr lv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2308" dirty="0"/>
              <a:t>Interesting - </a:t>
            </a:r>
            <a:r>
              <a:rPr lang="ko-KR" altLang="en-US" sz="2308" dirty="0"/>
              <a:t>흥미롭게 생각하는 점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l"/>
              <a:defRPr/>
            </a:pPr>
            <a:r>
              <a:rPr lang="ko-KR" altLang="en-US" sz="2800" dirty="0"/>
              <a:t>긍정적 측면</a:t>
            </a:r>
            <a:r>
              <a:rPr lang="en-US" altLang="ko-KR" sz="2800" dirty="0"/>
              <a:t>, </a:t>
            </a:r>
            <a:r>
              <a:rPr lang="ko-KR" altLang="en-US" sz="2800" dirty="0"/>
              <a:t>부정적 측면</a:t>
            </a:r>
            <a:r>
              <a:rPr lang="en-US" altLang="ko-KR" sz="2800" dirty="0"/>
              <a:t>, </a:t>
            </a:r>
            <a:r>
              <a:rPr lang="ko-KR" altLang="en-US" sz="2800" dirty="0"/>
              <a:t>재미있는 측면 등으로 대안의 모든 측면들을 고려하여</a:t>
            </a:r>
            <a:r>
              <a:rPr lang="en-US" altLang="ko-KR" sz="2800" dirty="0"/>
              <a:t>, </a:t>
            </a:r>
            <a:r>
              <a:rPr lang="ko-KR" altLang="en-US" sz="2800" dirty="0"/>
              <a:t>발생되는 득과 실을 분석함</a:t>
            </a:r>
            <a:endParaRPr lang="en-US" altLang="ko-KR" sz="2800" dirty="0"/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l"/>
              <a:defRPr/>
            </a:pPr>
            <a:r>
              <a:rPr lang="ko-KR" altLang="en-US" sz="2800" dirty="0"/>
              <a:t>여러 요인들이 동시에 혼합되어 작용하는 상황에서 보다 냉철한 판단 아래 사고를 전개시킬 수 있는 장점이 있다</a:t>
            </a:r>
            <a:r>
              <a:rPr lang="en-US" altLang="ko-KR" sz="2800" dirty="0"/>
              <a:t>.</a:t>
            </a:r>
            <a:r>
              <a:rPr lang="ko-KR" altLang="en-US" sz="2800" dirty="0"/>
              <a:t> 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l"/>
              <a:defRPr/>
            </a:pP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921247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KJ </a:t>
            </a:r>
            <a:r>
              <a:rPr lang="ko-KR" altLang="en-US" dirty="0"/>
              <a:t>법의 활용 사례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836712"/>
            <a:ext cx="10750263" cy="57132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5400" y="836712"/>
            <a:ext cx="41793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2400" b="1" dirty="0">
                <a:solidFill>
                  <a:srgbClr val="25252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자동차 문짝에 대한 </a:t>
            </a:r>
            <a:endParaRPr lang="en-US" altLang="ko-KR" sz="2400" b="1" dirty="0">
              <a:solidFill>
                <a:srgbClr val="252525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ko-KR" sz="2400" b="1" dirty="0" err="1">
                <a:solidFill>
                  <a:srgbClr val="25252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고객소리</a:t>
            </a:r>
            <a:r>
              <a:rPr lang="en-US" altLang="ko-KR" sz="2400" b="1" dirty="0">
                <a:solidFill>
                  <a:srgbClr val="25252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ko-KR" sz="2400" b="1" dirty="0" err="1">
                <a:solidFill>
                  <a:srgbClr val="25252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요구품질</a:t>
            </a:r>
            <a:r>
              <a:rPr lang="en-US" altLang="ko-KR" sz="2400" b="1" dirty="0">
                <a:solidFill>
                  <a:srgbClr val="25252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  </a:t>
            </a:r>
            <a:r>
              <a:rPr lang="ko-KR" altLang="ko-KR" sz="2400" b="1" dirty="0">
                <a:solidFill>
                  <a:srgbClr val="25252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전개 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08118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KJ</a:t>
            </a:r>
            <a:r>
              <a:rPr lang="ko-KR" altLang="en-US" dirty="0"/>
              <a:t>법 실습하기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95400" y="789156"/>
            <a:ext cx="9109075" cy="5113337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ko-KR" sz="2800" dirty="0">
                <a:latin typeface="HY헤드라인M" pitchFamily="18" charset="-127"/>
                <a:ea typeface="HY헤드라인M" pitchFamily="18" charset="-127"/>
              </a:rPr>
              <a:t>20</a:t>
            </a:r>
            <a:r>
              <a:rPr lang="ko-KR" altLang="en-US" sz="2800" dirty="0">
                <a:latin typeface="HY헤드라인M" pitchFamily="18" charset="-127"/>
                <a:ea typeface="HY헤드라인M" pitchFamily="18" charset="-127"/>
              </a:rPr>
              <a:t>대의 고민과 도전들을 </a:t>
            </a:r>
            <a:r>
              <a:rPr lang="en-US" altLang="ko-KR" sz="2800" dirty="0">
                <a:latin typeface="HY헤드라인M" pitchFamily="18" charset="-127"/>
                <a:ea typeface="HY헤드라인M" pitchFamily="18" charset="-127"/>
              </a:rPr>
              <a:t>KJ</a:t>
            </a:r>
            <a:r>
              <a:rPr lang="ko-KR" altLang="en-US" sz="2800" dirty="0">
                <a:latin typeface="HY헤드라인M" pitchFamily="18" charset="-127"/>
                <a:ea typeface="HY헤드라인M" pitchFamily="18" charset="-127"/>
              </a:rPr>
              <a:t>법으로 표시하기</a:t>
            </a:r>
            <a:endParaRPr lang="en-US" altLang="ko-KR" sz="2800" dirty="0">
              <a:latin typeface="HY헤드라인M" pitchFamily="18" charset="-127"/>
              <a:ea typeface="HY헤드라인M" pitchFamily="18" charset="-127"/>
            </a:endParaRPr>
          </a:p>
          <a:p>
            <a:pPr lvl="1"/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변화와 도전이 기다렸던 당신의 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20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대 입니다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lvl="1"/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뇌를 그리세요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그 안에 고민과 좌절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,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당면한 과제들을 적어보세요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.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자유형 5"/>
          <p:cNvSpPr>
            <a:spLocks noChangeAspect="1"/>
          </p:cNvSpPr>
          <p:nvPr/>
        </p:nvSpPr>
        <p:spPr>
          <a:xfrm>
            <a:off x="3143672" y="2852936"/>
            <a:ext cx="4824536" cy="3204965"/>
          </a:xfrm>
          <a:custGeom>
            <a:avLst/>
            <a:gdLst>
              <a:gd name="connsiteX0" fmla="*/ 4458789 w 5660571"/>
              <a:gd name="connsiteY0" fmla="*/ 5495108 h 5495108"/>
              <a:gd name="connsiteX1" fmla="*/ 4458789 w 5660571"/>
              <a:gd name="connsiteY1" fmla="*/ 5286103 h 5495108"/>
              <a:gd name="connsiteX2" fmla="*/ 4493623 w 5660571"/>
              <a:gd name="connsiteY2" fmla="*/ 5068388 h 5495108"/>
              <a:gd name="connsiteX3" fmla="*/ 4502331 w 5660571"/>
              <a:gd name="connsiteY3" fmla="*/ 4894217 h 5495108"/>
              <a:gd name="connsiteX4" fmla="*/ 4397829 w 5660571"/>
              <a:gd name="connsiteY4" fmla="*/ 4772297 h 5495108"/>
              <a:gd name="connsiteX5" fmla="*/ 4371703 w 5660571"/>
              <a:gd name="connsiteY5" fmla="*/ 4502331 h 5495108"/>
              <a:gd name="connsiteX6" fmla="*/ 4389120 w 5660571"/>
              <a:gd name="connsiteY6" fmla="*/ 4293325 h 5495108"/>
              <a:gd name="connsiteX7" fmla="*/ 4554583 w 5660571"/>
              <a:gd name="connsiteY7" fmla="*/ 4180114 h 5495108"/>
              <a:gd name="connsiteX8" fmla="*/ 4807131 w 5660571"/>
              <a:gd name="connsiteY8" fmla="*/ 3944983 h 5495108"/>
              <a:gd name="connsiteX9" fmla="*/ 4963886 w 5660571"/>
              <a:gd name="connsiteY9" fmla="*/ 3796937 h 5495108"/>
              <a:gd name="connsiteX10" fmla="*/ 5111931 w 5660571"/>
              <a:gd name="connsiteY10" fmla="*/ 3587931 h 5495108"/>
              <a:gd name="connsiteX11" fmla="*/ 5242560 w 5660571"/>
              <a:gd name="connsiteY11" fmla="*/ 3378925 h 5495108"/>
              <a:gd name="connsiteX12" fmla="*/ 5477691 w 5660571"/>
              <a:gd name="connsiteY12" fmla="*/ 3074125 h 5495108"/>
              <a:gd name="connsiteX13" fmla="*/ 5564777 w 5660571"/>
              <a:gd name="connsiteY13" fmla="*/ 2751908 h 5495108"/>
              <a:gd name="connsiteX14" fmla="*/ 5634446 w 5660571"/>
              <a:gd name="connsiteY14" fmla="*/ 2464525 h 5495108"/>
              <a:gd name="connsiteX15" fmla="*/ 5660571 w 5660571"/>
              <a:gd name="connsiteY15" fmla="*/ 2151017 h 5495108"/>
              <a:gd name="connsiteX16" fmla="*/ 5582194 w 5660571"/>
              <a:gd name="connsiteY16" fmla="*/ 1828800 h 5495108"/>
              <a:gd name="connsiteX17" fmla="*/ 5442857 w 5660571"/>
              <a:gd name="connsiteY17" fmla="*/ 1524000 h 5495108"/>
              <a:gd name="connsiteX18" fmla="*/ 5303520 w 5660571"/>
              <a:gd name="connsiteY18" fmla="*/ 1271451 h 5495108"/>
              <a:gd name="connsiteX19" fmla="*/ 5042263 w 5660571"/>
              <a:gd name="connsiteY19" fmla="*/ 931817 h 5495108"/>
              <a:gd name="connsiteX20" fmla="*/ 4850674 w 5660571"/>
              <a:gd name="connsiteY20" fmla="*/ 748937 h 5495108"/>
              <a:gd name="connsiteX21" fmla="*/ 4476206 w 5660571"/>
              <a:gd name="connsiteY21" fmla="*/ 418011 h 5495108"/>
              <a:gd name="connsiteX22" fmla="*/ 4136571 w 5660571"/>
              <a:gd name="connsiteY22" fmla="*/ 235131 h 5495108"/>
              <a:gd name="connsiteX23" fmla="*/ 3840480 w 5660571"/>
              <a:gd name="connsiteY23" fmla="*/ 113211 h 5495108"/>
              <a:gd name="connsiteX24" fmla="*/ 3631474 w 5660571"/>
              <a:gd name="connsiteY24" fmla="*/ 87085 h 5495108"/>
              <a:gd name="connsiteX25" fmla="*/ 3274423 w 5660571"/>
              <a:gd name="connsiteY25" fmla="*/ 17417 h 5495108"/>
              <a:gd name="connsiteX26" fmla="*/ 2969623 w 5660571"/>
              <a:gd name="connsiteY26" fmla="*/ 0 h 5495108"/>
              <a:gd name="connsiteX27" fmla="*/ 2734491 w 5660571"/>
              <a:gd name="connsiteY27" fmla="*/ 0 h 5495108"/>
              <a:gd name="connsiteX28" fmla="*/ 2508069 w 5660571"/>
              <a:gd name="connsiteY28" fmla="*/ 43543 h 5495108"/>
              <a:gd name="connsiteX29" fmla="*/ 2203269 w 5660571"/>
              <a:gd name="connsiteY29" fmla="*/ 104503 h 5495108"/>
              <a:gd name="connsiteX30" fmla="*/ 2072640 w 5660571"/>
              <a:gd name="connsiteY30" fmla="*/ 191588 h 5495108"/>
              <a:gd name="connsiteX31" fmla="*/ 1767840 w 5660571"/>
              <a:gd name="connsiteY31" fmla="*/ 304800 h 5495108"/>
              <a:gd name="connsiteX32" fmla="*/ 1611086 w 5660571"/>
              <a:gd name="connsiteY32" fmla="*/ 426720 h 5495108"/>
              <a:gd name="connsiteX33" fmla="*/ 1393371 w 5660571"/>
              <a:gd name="connsiteY33" fmla="*/ 548640 h 5495108"/>
              <a:gd name="connsiteX34" fmla="*/ 1236617 w 5660571"/>
              <a:gd name="connsiteY34" fmla="*/ 714103 h 5495108"/>
              <a:gd name="connsiteX35" fmla="*/ 1071154 w 5660571"/>
              <a:gd name="connsiteY35" fmla="*/ 879565 h 5495108"/>
              <a:gd name="connsiteX36" fmla="*/ 940526 w 5660571"/>
              <a:gd name="connsiteY36" fmla="*/ 1036320 h 5495108"/>
              <a:gd name="connsiteX37" fmla="*/ 809897 w 5660571"/>
              <a:gd name="connsiteY37" fmla="*/ 1227908 h 5495108"/>
              <a:gd name="connsiteX38" fmla="*/ 618309 w 5660571"/>
              <a:gd name="connsiteY38" fmla="*/ 1463040 h 5495108"/>
              <a:gd name="connsiteX39" fmla="*/ 496389 w 5660571"/>
              <a:gd name="connsiteY39" fmla="*/ 1698171 h 5495108"/>
              <a:gd name="connsiteX40" fmla="*/ 435429 w 5660571"/>
              <a:gd name="connsiteY40" fmla="*/ 1863634 h 5495108"/>
              <a:gd name="connsiteX41" fmla="*/ 348343 w 5660571"/>
              <a:gd name="connsiteY41" fmla="*/ 2020388 h 5495108"/>
              <a:gd name="connsiteX42" fmla="*/ 348343 w 5660571"/>
              <a:gd name="connsiteY42" fmla="*/ 2151017 h 5495108"/>
              <a:gd name="connsiteX43" fmla="*/ 348343 w 5660571"/>
              <a:gd name="connsiteY43" fmla="*/ 2325188 h 5495108"/>
              <a:gd name="connsiteX44" fmla="*/ 409303 w 5660571"/>
              <a:gd name="connsiteY44" fmla="*/ 2447108 h 5495108"/>
              <a:gd name="connsiteX45" fmla="*/ 496389 w 5660571"/>
              <a:gd name="connsiteY45" fmla="*/ 2577737 h 5495108"/>
              <a:gd name="connsiteX46" fmla="*/ 435429 w 5660571"/>
              <a:gd name="connsiteY46" fmla="*/ 2751908 h 5495108"/>
              <a:gd name="connsiteX47" fmla="*/ 391886 w 5660571"/>
              <a:gd name="connsiteY47" fmla="*/ 2865120 h 5495108"/>
              <a:gd name="connsiteX48" fmla="*/ 226423 w 5660571"/>
              <a:gd name="connsiteY48" fmla="*/ 3143794 h 5495108"/>
              <a:gd name="connsiteX49" fmla="*/ 182880 w 5660571"/>
              <a:gd name="connsiteY49" fmla="*/ 3283131 h 5495108"/>
              <a:gd name="connsiteX50" fmla="*/ 113211 w 5660571"/>
              <a:gd name="connsiteY50" fmla="*/ 3370217 h 5495108"/>
              <a:gd name="connsiteX51" fmla="*/ 60960 w 5660571"/>
              <a:gd name="connsiteY51" fmla="*/ 3439885 h 5495108"/>
              <a:gd name="connsiteX52" fmla="*/ 26126 w 5660571"/>
              <a:gd name="connsiteY52" fmla="*/ 3518263 h 5495108"/>
              <a:gd name="connsiteX53" fmla="*/ 0 w 5660571"/>
              <a:gd name="connsiteY53" fmla="*/ 3579223 h 5495108"/>
              <a:gd name="connsiteX54" fmla="*/ 0 w 5660571"/>
              <a:gd name="connsiteY54" fmla="*/ 3579223 h 5495108"/>
              <a:gd name="connsiteX55" fmla="*/ 26126 w 5660571"/>
              <a:gd name="connsiteY55" fmla="*/ 3683725 h 5495108"/>
              <a:gd name="connsiteX56" fmla="*/ 95794 w 5660571"/>
              <a:gd name="connsiteY56" fmla="*/ 3692434 h 5495108"/>
              <a:gd name="connsiteX57" fmla="*/ 235131 w 5660571"/>
              <a:gd name="connsiteY57" fmla="*/ 3718560 h 5495108"/>
              <a:gd name="connsiteX58" fmla="*/ 322217 w 5660571"/>
              <a:gd name="connsiteY58" fmla="*/ 3727268 h 5495108"/>
              <a:gd name="connsiteX59" fmla="*/ 391886 w 5660571"/>
              <a:gd name="connsiteY59" fmla="*/ 3770811 h 5495108"/>
              <a:gd name="connsiteX60" fmla="*/ 461554 w 5660571"/>
              <a:gd name="connsiteY60" fmla="*/ 3805645 h 5495108"/>
              <a:gd name="connsiteX61" fmla="*/ 461554 w 5660571"/>
              <a:gd name="connsiteY61" fmla="*/ 3805645 h 5495108"/>
              <a:gd name="connsiteX62" fmla="*/ 478971 w 5660571"/>
              <a:gd name="connsiteY62" fmla="*/ 3901440 h 5495108"/>
              <a:gd name="connsiteX63" fmla="*/ 487680 w 5660571"/>
              <a:gd name="connsiteY63" fmla="*/ 3953691 h 5495108"/>
              <a:gd name="connsiteX64" fmla="*/ 487680 w 5660571"/>
              <a:gd name="connsiteY64" fmla="*/ 3953691 h 5495108"/>
              <a:gd name="connsiteX65" fmla="*/ 496389 w 5660571"/>
              <a:gd name="connsiteY65" fmla="*/ 4040777 h 5495108"/>
              <a:gd name="connsiteX66" fmla="*/ 496389 w 5660571"/>
              <a:gd name="connsiteY66" fmla="*/ 4040777 h 5495108"/>
              <a:gd name="connsiteX67" fmla="*/ 461554 w 5660571"/>
              <a:gd name="connsiteY67" fmla="*/ 4101737 h 5495108"/>
              <a:gd name="connsiteX68" fmla="*/ 435429 w 5660571"/>
              <a:gd name="connsiteY68" fmla="*/ 4136571 h 5495108"/>
              <a:gd name="connsiteX69" fmla="*/ 435429 w 5660571"/>
              <a:gd name="connsiteY69" fmla="*/ 4136571 h 5495108"/>
              <a:gd name="connsiteX70" fmla="*/ 435429 w 5660571"/>
              <a:gd name="connsiteY70" fmla="*/ 4136571 h 5495108"/>
              <a:gd name="connsiteX71" fmla="*/ 365760 w 5660571"/>
              <a:gd name="connsiteY71" fmla="*/ 4197531 h 5495108"/>
              <a:gd name="connsiteX72" fmla="*/ 365760 w 5660571"/>
              <a:gd name="connsiteY72" fmla="*/ 4197531 h 5495108"/>
              <a:gd name="connsiteX73" fmla="*/ 461554 w 5660571"/>
              <a:gd name="connsiteY73" fmla="*/ 4284617 h 5495108"/>
              <a:gd name="connsiteX74" fmla="*/ 496389 w 5660571"/>
              <a:gd name="connsiteY74" fmla="*/ 4302034 h 5495108"/>
              <a:gd name="connsiteX75" fmla="*/ 496389 w 5660571"/>
              <a:gd name="connsiteY75" fmla="*/ 4302034 h 5495108"/>
              <a:gd name="connsiteX76" fmla="*/ 548640 w 5660571"/>
              <a:gd name="connsiteY76" fmla="*/ 4328160 h 5495108"/>
              <a:gd name="connsiteX77" fmla="*/ 548640 w 5660571"/>
              <a:gd name="connsiteY77" fmla="*/ 4328160 h 5495108"/>
              <a:gd name="connsiteX78" fmla="*/ 548640 w 5660571"/>
              <a:gd name="connsiteY78" fmla="*/ 4328160 h 5495108"/>
              <a:gd name="connsiteX79" fmla="*/ 452846 w 5660571"/>
              <a:gd name="connsiteY79" fmla="*/ 4397828 h 5495108"/>
              <a:gd name="connsiteX80" fmla="*/ 452846 w 5660571"/>
              <a:gd name="connsiteY80" fmla="*/ 4397828 h 5495108"/>
              <a:gd name="connsiteX81" fmla="*/ 452846 w 5660571"/>
              <a:gd name="connsiteY81" fmla="*/ 4397828 h 5495108"/>
              <a:gd name="connsiteX82" fmla="*/ 426720 w 5660571"/>
              <a:gd name="connsiteY82" fmla="*/ 4484914 h 5495108"/>
              <a:gd name="connsiteX83" fmla="*/ 426720 w 5660571"/>
              <a:gd name="connsiteY83" fmla="*/ 4484914 h 5495108"/>
              <a:gd name="connsiteX84" fmla="*/ 487680 w 5660571"/>
              <a:gd name="connsiteY84" fmla="*/ 4554583 h 5495108"/>
              <a:gd name="connsiteX85" fmla="*/ 487680 w 5660571"/>
              <a:gd name="connsiteY85" fmla="*/ 4554583 h 5495108"/>
              <a:gd name="connsiteX86" fmla="*/ 539931 w 5660571"/>
              <a:gd name="connsiteY86" fmla="*/ 4650377 h 5495108"/>
              <a:gd name="connsiteX87" fmla="*/ 531223 w 5660571"/>
              <a:gd name="connsiteY87" fmla="*/ 4746171 h 5495108"/>
              <a:gd name="connsiteX88" fmla="*/ 505097 w 5660571"/>
              <a:gd name="connsiteY88" fmla="*/ 4824548 h 5495108"/>
              <a:gd name="connsiteX89" fmla="*/ 496389 w 5660571"/>
              <a:gd name="connsiteY89" fmla="*/ 4894217 h 5495108"/>
              <a:gd name="connsiteX90" fmla="*/ 487680 w 5660571"/>
              <a:gd name="connsiteY90" fmla="*/ 4972594 h 5495108"/>
              <a:gd name="connsiteX91" fmla="*/ 513806 w 5660571"/>
              <a:gd name="connsiteY91" fmla="*/ 5042263 h 5495108"/>
              <a:gd name="connsiteX92" fmla="*/ 635726 w 5660571"/>
              <a:gd name="connsiteY92" fmla="*/ 5129348 h 5495108"/>
              <a:gd name="connsiteX93" fmla="*/ 888274 w 5660571"/>
              <a:gd name="connsiteY93" fmla="*/ 5164183 h 5495108"/>
              <a:gd name="connsiteX94" fmla="*/ 1062446 w 5660571"/>
              <a:gd name="connsiteY94" fmla="*/ 5164183 h 5495108"/>
              <a:gd name="connsiteX95" fmla="*/ 1271451 w 5660571"/>
              <a:gd name="connsiteY95" fmla="*/ 5155474 h 5495108"/>
              <a:gd name="connsiteX96" fmla="*/ 1489166 w 5660571"/>
              <a:gd name="connsiteY96" fmla="*/ 5138057 h 5495108"/>
              <a:gd name="connsiteX97" fmla="*/ 1715589 w 5660571"/>
              <a:gd name="connsiteY97" fmla="*/ 5129348 h 5495108"/>
              <a:gd name="connsiteX98" fmla="*/ 1915886 w 5660571"/>
              <a:gd name="connsiteY98" fmla="*/ 5164183 h 5495108"/>
              <a:gd name="connsiteX99" fmla="*/ 1976846 w 5660571"/>
              <a:gd name="connsiteY99" fmla="*/ 5199017 h 5495108"/>
              <a:gd name="connsiteX100" fmla="*/ 1976846 w 5660571"/>
              <a:gd name="connsiteY100" fmla="*/ 5199017 h 5495108"/>
              <a:gd name="connsiteX101" fmla="*/ 1976846 w 5660571"/>
              <a:gd name="connsiteY101" fmla="*/ 5338354 h 5495108"/>
              <a:gd name="connsiteX102" fmla="*/ 1976846 w 5660571"/>
              <a:gd name="connsiteY102" fmla="*/ 5390605 h 5495108"/>
              <a:gd name="connsiteX103" fmla="*/ 1968137 w 5660571"/>
              <a:gd name="connsiteY103" fmla="*/ 5416731 h 5495108"/>
              <a:gd name="connsiteX104" fmla="*/ 1968137 w 5660571"/>
              <a:gd name="connsiteY104" fmla="*/ 5451565 h 5495108"/>
              <a:gd name="connsiteX105" fmla="*/ 1976846 w 5660571"/>
              <a:gd name="connsiteY105" fmla="*/ 5451565 h 549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660571" h="5495108">
                <a:moveTo>
                  <a:pt x="4458789" y="5495108"/>
                </a:moveTo>
                <a:lnTo>
                  <a:pt x="4458789" y="5286103"/>
                </a:lnTo>
                <a:lnTo>
                  <a:pt x="4493623" y="5068388"/>
                </a:lnTo>
                <a:lnTo>
                  <a:pt x="4502331" y="4894217"/>
                </a:lnTo>
                <a:lnTo>
                  <a:pt x="4397829" y="4772297"/>
                </a:lnTo>
                <a:lnTo>
                  <a:pt x="4371703" y="4502331"/>
                </a:lnTo>
                <a:lnTo>
                  <a:pt x="4389120" y="4293325"/>
                </a:lnTo>
                <a:lnTo>
                  <a:pt x="4554583" y="4180114"/>
                </a:lnTo>
                <a:lnTo>
                  <a:pt x="4807131" y="3944983"/>
                </a:lnTo>
                <a:lnTo>
                  <a:pt x="4963886" y="3796937"/>
                </a:lnTo>
                <a:lnTo>
                  <a:pt x="5111931" y="3587931"/>
                </a:lnTo>
                <a:lnTo>
                  <a:pt x="5242560" y="3378925"/>
                </a:lnTo>
                <a:lnTo>
                  <a:pt x="5477691" y="3074125"/>
                </a:lnTo>
                <a:lnTo>
                  <a:pt x="5564777" y="2751908"/>
                </a:lnTo>
                <a:lnTo>
                  <a:pt x="5634446" y="2464525"/>
                </a:lnTo>
                <a:lnTo>
                  <a:pt x="5660571" y="2151017"/>
                </a:lnTo>
                <a:lnTo>
                  <a:pt x="5582194" y="1828800"/>
                </a:lnTo>
                <a:lnTo>
                  <a:pt x="5442857" y="1524000"/>
                </a:lnTo>
                <a:lnTo>
                  <a:pt x="5303520" y="1271451"/>
                </a:lnTo>
                <a:lnTo>
                  <a:pt x="5042263" y="931817"/>
                </a:lnTo>
                <a:lnTo>
                  <a:pt x="4850674" y="748937"/>
                </a:lnTo>
                <a:lnTo>
                  <a:pt x="4476206" y="418011"/>
                </a:lnTo>
                <a:lnTo>
                  <a:pt x="4136571" y="235131"/>
                </a:lnTo>
                <a:lnTo>
                  <a:pt x="3840480" y="113211"/>
                </a:lnTo>
                <a:lnTo>
                  <a:pt x="3631474" y="87085"/>
                </a:lnTo>
                <a:lnTo>
                  <a:pt x="3274423" y="17417"/>
                </a:lnTo>
                <a:lnTo>
                  <a:pt x="2969623" y="0"/>
                </a:lnTo>
                <a:lnTo>
                  <a:pt x="2734491" y="0"/>
                </a:lnTo>
                <a:lnTo>
                  <a:pt x="2508069" y="43543"/>
                </a:lnTo>
                <a:lnTo>
                  <a:pt x="2203269" y="104503"/>
                </a:lnTo>
                <a:lnTo>
                  <a:pt x="2072640" y="191588"/>
                </a:lnTo>
                <a:lnTo>
                  <a:pt x="1767840" y="304800"/>
                </a:lnTo>
                <a:lnTo>
                  <a:pt x="1611086" y="426720"/>
                </a:lnTo>
                <a:lnTo>
                  <a:pt x="1393371" y="548640"/>
                </a:lnTo>
                <a:lnTo>
                  <a:pt x="1236617" y="714103"/>
                </a:lnTo>
                <a:lnTo>
                  <a:pt x="1071154" y="879565"/>
                </a:lnTo>
                <a:lnTo>
                  <a:pt x="940526" y="1036320"/>
                </a:lnTo>
                <a:lnTo>
                  <a:pt x="809897" y="1227908"/>
                </a:lnTo>
                <a:lnTo>
                  <a:pt x="618309" y="1463040"/>
                </a:lnTo>
                <a:lnTo>
                  <a:pt x="496389" y="1698171"/>
                </a:lnTo>
                <a:lnTo>
                  <a:pt x="435429" y="1863634"/>
                </a:lnTo>
                <a:lnTo>
                  <a:pt x="348343" y="2020388"/>
                </a:lnTo>
                <a:lnTo>
                  <a:pt x="348343" y="2151017"/>
                </a:lnTo>
                <a:lnTo>
                  <a:pt x="348343" y="2325188"/>
                </a:lnTo>
                <a:lnTo>
                  <a:pt x="409303" y="2447108"/>
                </a:lnTo>
                <a:lnTo>
                  <a:pt x="496389" y="2577737"/>
                </a:lnTo>
                <a:lnTo>
                  <a:pt x="435429" y="2751908"/>
                </a:lnTo>
                <a:lnTo>
                  <a:pt x="391886" y="2865120"/>
                </a:lnTo>
                <a:lnTo>
                  <a:pt x="226423" y="3143794"/>
                </a:lnTo>
                <a:lnTo>
                  <a:pt x="182880" y="3283131"/>
                </a:lnTo>
                <a:lnTo>
                  <a:pt x="113211" y="3370217"/>
                </a:lnTo>
                <a:lnTo>
                  <a:pt x="60960" y="3439885"/>
                </a:lnTo>
                <a:lnTo>
                  <a:pt x="26126" y="3518263"/>
                </a:lnTo>
                <a:lnTo>
                  <a:pt x="0" y="3579223"/>
                </a:lnTo>
                <a:lnTo>
                  <a:pt x="0" y="3579223"/>
                </a:lnTo>
                <a:lnTo>
                  <a:pt x="26126" y="3683725"/>
                </a:lnTo>
                <a:lnTo>
                  <a:pt x="95794" y="3692434"/>
                </a:lnTo>
                <a:lnTo>
                  <a:pt x="235131" y="3718560"/>
                </a:lnTo>
                <a:lnTo>
                  <a:pt x="322217" y="3727268"/>
                </a:lnTo>
                <a:lnTo>
                  <a:pt x="391886" y="3770811"/>
                </a:lnTo>
                <a:lnTo>
                  <a:pt x="461554" y="3805645"/>
                </a:lnTo>
                <a:lnTo>
                  <a:pt x="461554" y="3805645"/>
                </a:lnTo>
                <a:lnTo>
                  <a:pt x="478971" y="3901440"/>
                </a:lnTo>
                <a:lnTo>
                  <a:pt x="487680" y="3953691"/>
                </a:lnTo>
                <a:lnTo>
                  <a:pt x="487680" y="3953691"/>
                </a:lnTo>
                <a:lnTo>
                  <a:pt x="496389" y="4040777"/>
                </a:lnTo>
                <a:lnTo>
                  <a:pt x="496389" y="4040777"/>
                </a:lnTo>
                <a:lnTo>
                  <a:pt x="461554" y="4101737"/>
                </a:lnTo>
                <a:lnTo>
                  <a:pt x="435429" y="4136571"/>
                </a:lnTo>
                <a:lnTo>
                  <a:pt x="435429" y="4136571"/>
                </a:lnTo>
                <a:lnTo>
                  <a:pt x="435429" y="4136571"/>
                </a:lnTo>
                <a:lnTo>
                  <a:pt x="365760" y="4197531"/>
                </a:lnTo>
                <a:lnTo>
                  <a:pt x="365760" y="4197531"/>
                </a:lnTo>
                <a:lnTo>
                  <a:pt x="461554" y="4284617"/>
                </a:lnTo>
                <a:lnTo>
                  <a:pt x="496389" y="4302034"/>
                </a:lnTo>
                <a:lnTo>
                  <a:pt x="496389" y="4302034"/>
                </a:lnTo>
                <a:lnTo>
                  <a:pt x="548640" y="4328160"/>
                </a:lnTo>
                <a:lnTo>
                  <a:pt x="548640" y="4328160"/>
                </a:lnTo>
                <a:lnTo>
                  <a:pt x="548640" y="4328160"/>
                </a:lnTo>
                <a:lnTo>
                  <a:pt x="452846" y="4397828"/>
                </a:lnTo>
                <a:lnTo>
                  <a:pt x="452846" y="4397828"/>
                </a:lnTo>
                <a:lnTo>
                  <a:pt x="452846" y="4397828"/>
                </a:lnTo>
                <a:lnTo>
                  <a:pt x="426720" y="4484914"/>
                </a:lnTo>
                <a:lnTo>
                  <a:pt x="426720" y="4484914"/>
                </a:lnTo>
                <a:lnTo>
                  <a:pt x="487680" y="4554583"/>
                </a:lnTo>
                <a:lnTo>
                  <a:pt x="487680" y="4554583"/>
                </a:lnTo>
                <a:lnTo>
                  <a:pt x="539931" y="4650377"/>
                </a:lnTo>
                <a:lnTo>
                  <a:pt x="531223" y="4746171"/>
                </a:lnTo>
                <a:lnTo>
                  <a:pt x="505097" y="4824548"/>
                </a:lnTo>
                <a:lnTo>
                  <a:pt x="496389" y="4894217"/>
                </a:lnTo>
                <a:lnTo>
                  <a:pt x="487680" y="4972594"/>
                </a:lnTo>
                <a:lnTo>
                  <a:pt x="513806" y="5042263"/>
                </a:lnTo>
                <a:lnTo>
                  <a:pt x="635726" y="5129348"/>
                </a:lnTo>
                <a:lnTo>
                  <a:pt x="888274" y="5164183"/>
                </a:lnTo>
                <a:lnTo>
                  <a:pt x="1062446" y="5164183"/>
                </a:lnTo>
                <a:lnTo>
                  <a:pt x="1271451" y="5155474"/>
                </a:lnTo>
                <a:lnTo>
                  <a:pt x="1489166" y="5138057"/>
                </a:lnTo>
                <a:lnTo>
                  <a:pt x="1715589" y="5129348"/>
                </a:lnTo>
                <a:lnTo>
                  <a:pt x="1915886" y="5164183"/>
                </a:lnTo>
                <a:lnTo>
                  <a:pt x="1976846" y="5199017"/>
                </a:lnTo>
                <a:lnTo>
                  <a:pt x="1976846" y="5199017"/>
                </a:lnTo>
                <a:lnTo>
                  <a:pt x="1976846" y="5338354"/>
                </a:lnTo>
                <a:lnTo>
                  <a:pt x="1976846" y="5390605"/>
                </a:lnTo>
                <a:lnTo>
                  <a:pt x="1968137" y="5416731"/>
                </a:lnTo>
                <a:lnTo>
                  <a:pt x="1968137" y="5451565"/>
                </a:lnTo>
                <a:lnTo>
                  <a:pt x="1976846" y="5451565"/>
                </a:ln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42875"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24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KJ</a:t>
            </a:r>
            <a:r>
              <a:rPr lang="ko-KR" altLang="en-US" dirty="0"/>
              <a:t>법 실습하기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95400" y="789156"/>
            <a:ext cx="9109075" cy="5113337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HY헤드라인M" pitchFamily="18" charset="-127"/>
                <a:ea typeface="HY헤드라인M" pitchFamily="18" charset="-127"/>
              </a:rPr>
              <a:t>온라인 의류 쇼핑몰에 의류 사진이 없다</a:t>
            </a:r>
            <a:r>
              <a:rPr lang="en-US" altLang="ko-KR" sz="2800" dirty="0">
                <a:latin typeface="HY헤드라인M" pitchFamily="18" charset="-127"/>
                <a:ea typeface="HY헤드라인M" pitchFamily="18" charset="-127"/>
              </a:rPr>
              <a:t>? </a:t>
            </a:r>
          </a:p>
          <a:p>
            <a:pPr lvl="1"/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온라인 의류 쇼핑몰인데도 옷 입은 모델 사진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심지어 옷 사진 한 장 없다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lvl="1"/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이 쇼핑몰의 구성과 운영 방안 등에 대하여 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KJ</a:t>
            </a:r>
            <a:r>
              <a:rPr lang="ko-KR" altLang="en-US" sz="2400" dirty="0">
                <a:latin typeface="HY헤드라인M" pitchFamily="18" charset="-127"/>
                <a:ea typeface="HY헤드라인M" pitchFamily="18" charset="-127"/>
              </a:rPr>
              <a:t>법으로 실습을 진행하고 발표하세요</a:t>
            </a:r>
            <a:r>
              <a:rPr lang="en-US" altLang="ko-KR" sz="2400" dirty="0">
                <a:latin typeface="HY헤드라인M" pitchFamily="18" charset="-127"/>
                <a:ea typeface="HY헤드라인M" pitchFamily="18" charset="-127"/>
              </a:rPr>
              <a:t>.</a:t>
            </a:r>
            <a:endParaRPr lang="ko-KR" altLang="en-US" sz="24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851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6. Success Zone</a:t>
            </a:r>
            <a:endParaRPr lang="en-US" altLang="ko-KR" dirty="0">
              <a:latin typeface="Arial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59496" y="684458"/>
            <a:ext cx="9944517" cy="6045334"/>
            <a:chOff x="556058" y="1530896"/>
            <a:chExt cx="7785622" cy="4778425"/>
          </a:xfrm>
        </p:grpSpPr>
        <p:sp>
          <p:nvSpPr>
            <p:cNvPr id="5" name="직사각형 4"/>
            <p:cNvSpPr/>
            <p:nvPr/>
          </p:nvSpPr>
          <p:spPr>
            <a:xfrm>
              <a:off x="4812091" y="1994300"/>
              <a:ext cx="1589731" cy="1260000"/>
            </a:xfrm>
            <a:prstGeom prst="rect">
              <a:avLst/>
            </a:prstGeom>
            <a:solidFill>
              <a:srgbClr val="F9B47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083770" y="1994300"/>
              <a:ext cx="1655278" cy="1260000"/>
            </a:xfrm>
            <a:prstGeom prst="rect">
              <a:avLst/>
            </a:prstGeom>
            <a:solidFill>
              <a:srgbClr val="6598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2091" y="3333328"/>
              <a:ext cx="1589731" cy="1188000"/>
            </a:xfrm>
            <a:prstGeom prst="rect">
              <a:avLst/>
            </a:prstGeom>
            <a:solidFill>
              <a:srgbClr val="6598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556058" y="1530896"/>
              <a:ext cx="7785622" cy="4778425"/>
              <a:chOff x="1086278" y="2204864"/>
              <a:chExt cx="6177244" cy="4104456"/>
            </a:xfrm>
          </p:grpSpPr>
          <p:cxnSp>
            <p:nvCxnSpPr>
              <p:cNvPr id="10" name="직선 화살표 연결선 9"/>
              <p:cNvCxnSpPr/>
              <p:nvPr/>
            </p:nvCxnSpPr>
            <p:spPr>
              <a:xfrm>
                <a:off x="1475656" y="5949280"/>
                <a:ext cx="4608512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화살표 연결선 10"/>
              <p:cNvCxnSpPr/>
              <p:nvPr/>
            </p:nvCxnSpPr>
            <p:spPr>
              <a:xfrm flipV="1">
                <a:off x="1763688" y="2204864"/>
                <a:ext cx="0" cy="410445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1763688" y="2564904"/>
                <a:ext cx="3977622" cy="0"/>
              </a:xfrm>
              <a:prstGeom prst="line">
                <a:avLst/>
              </a:prstGeom>
              <a:ln>
                <a:solidFill>
                  <a:srgbClr val="3333C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1763688" y="4797152"/>
                <a:ext cx="3977622" cy="0"/>
              </a:xfrm>
              <a:prstGeom prst="line">
                <a:avLst/>
              </a:prstGeom>
              <a:ln>
                <a:solidFill>
                  <a:srgbClr val="3333C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1763688" y="3717032"/>
                <a:ext cx="3977622" cy="0"/>
              </a:xfrm>
              <a:prstGeom prst="line">
                <a:avLst/>
              </a:prstGeom>
              <a:ln>
                <a:solidFill>
                  <a:srgbClr val="3333C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3059832" y="2564904"/>
                <a:ext cx="0" cy="3384376"/>
              </a:xfrm>
              <a:prstGeom prst="line">
                <a:avLst/>
              </a:prstGeom>
              <a:ln>
                <a:solidFill>
                  <a:srgbClr val="3333C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4427984" y="2564904"/>
                <a:ext cx="0" cy="3384376"/>
              </a:xfrm>
              <a:prstGeom prst="line">
                <a:avLst/>
              </a:prstGeom>
              <a:ln>
                <a:solidFill>
                  <a:srgbClr val="3333C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5741310" y="2564904"/>
                <a:ext cx="0" cy="3384376"/>
              </a:xfrm>
              <a:prstGeom prst="line">
                <a:avLst/>
              </a:prstGeom>
              <a:ln>
                <a:solidFill>
                  <a:srgbClr val="3333C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653981" y="5699752"/>
                <a:ext cx="1609541" cy="438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gradFill>
                      <a:gsLst>
                        <a:gs pos="1000">
                          <a:srgbClr val="003760"/>
                        </a:gs>
                        <a:gs pos="38000">
                          <a:srgbClr val="003760"/>
                        </a:gs>
                      </a:gsLst>
                      <a:lin ang="5400000" scaled="0"/>
                    </a:gradFill>
                    <a:latin typeface="HY견고딕" pitchFamily="18" charset="-127"/>
                    <a:ea typeface="HY견고딕" pitchFamily="18" charset="-127"/>
                    <a:cs typeface="Arial" pitchFamily="34" charset="0"/>
                  </a:rPr>
                  <a:t>실현성</a:t>
                </a:r>
                <a:endParaRPr lang="en-US" altLang="ko-KR" sz="2400" dirty="0">
                  <a:gradFill>
                    <a:gsLst>
                      <a:gs pos="1000">
                        <a:srgbClr val="003760"/>
                      </a:gs>
                      <a:gs pos="38000">
                        <a:srgbClr val="003760"/>
                      </a:gs>
                    </a:gsLst>
                    <a:lin ang="5400000" scaled="0"/>
                  </a:gradFill>
                  <a:latin typeface="HY견고딕" pitchFamily="18" charset="-127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86278" y="2276879"/>
                <a:ext cx="720273" cy="438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dirty="0" err="1">
                    <a:gradFill>
                      <a:gsLst>
                        <a:gs pos="1000">
                          <a:srgbClr val="003760"/>
                        </a:gs>
                        <a:gs pos="38000">
                          <a:srgbClr val="003760"/>
                        </a:gs>
                      </a:gsLst>
                      <a:lin ang="5400000" scaled="0"/>
                    </a:gradFill>
                    <a:latin typeface="HY견고딕" pitchFamily="18" charset="-127"/>
                    <a:ea typeface="HY견고딕" pitchFamily="18" charset="-127"/>
                    <a:cs typeface="Arial" pitchFamily="34" charset="0"/>
                  </a:rPr>
                  <a:t>효과성</a:t>
                </a:r>
                <a:endParaRPr lang="en-US" altLang="ko-KR" sz="2400" dirty="0">
                  <a:gradFill>
                    <a:gsLst>
                      <a:gs pos="1000">
                        <a:srgbClr val="003760"/>
                      </a:gs>
                      <a:gs pos="38000">
                        <a:srgbClr val="003760"/>
                      </a:gs>
                    </a:gsLst>
                    <a:lin ang="5400000" scaled="0"/>
                  </a:gradFill>
                  <a:latin typeface="HY견고딕" pitchFamily="18" charset="-127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848155" y="5866122"/>
                <a:ext cx="1211678" cy="438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00B050"/>
                    </a:solidFill>
                    <a:latin typeface="HY견고딕" pitchFamily="18" charset="-127"/>
                    <a:ea typeface="HY견고딕" pitchFamily="18" charset="-127"/>
                    <a:cs typeface="Arial" pitchFamily="34" charset="0"/>
                  </a:rPr>
                  <a:t>저</a:t>
                </a:r>
                <a:r>
                  <a:rPr lang="en-US" altLang="ko-KR" sz="2400" dirty="0">
                    <a:solidFill>
                      <a:srgbClr val="00B050"/>
                    </a:solidFill>
                    <a:latin typeface="HY견고딕" pitchFamily="18" charset="-127"/>
                    <a:ea typeface="HY견고딕" pitchFamily="18" charset="-127"/>
                    <a:cs typeface="Arial" pitchFamily="34" charset="0"/>
                  </a:rPr>
                  <a:t>(1~3)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134424" y="4003176"/>
                <a:ext cx="614554" cy="814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00B050"/>
                    </a:solidFill>
                    <a:latin typeface="HY견고딕" pitchFamily="18" charset="-127"/>
                    <a:ea typeface="HY견고딕" pitchFamily="18" charset="-127"/>
                    <a:cs typeface="Arial" pitchFamily="34" charset="0"/>
                  </a:rPr>
                  <a:t>중</a:t>
                </a:r>
                <a:br>
                  <a:rPr lang="en-US" altLang="ko-KR" sz="2400" dirty="0">
                    <a:solidFill>
                      <a:srgbClr val="00B050"/>
                    </a:solidFill>
                    <a:latin typeface="HY견고딕" pitchFamily="18" charset="-127"/>
                    <a:ea typeface="HY견고딕" pitchFamily="18" charset="-127"/>
                    <a:cs typeface="Arial" pitchFamily="34" charset="0"/>
                  </a:rPr>
                </a:br>
                <a:r>
                  <a:rPr lang="en-US" altLang="ko-KR" sz="2400" dirty="0">
                    <a:solidFill>
                      <a:srgbClr val="00B050"/>
                    </a:solidFill>
                    <a:latin typeface="HY견고딕" pitchFamily="18" charset="-127"/>
                    <a:ea typeface="HY견고딕" pitchFamily="18" charset="-127"/>
                    <a:cs typeface="Arial" pitchFamily="34" charset="0"/>
                  </a:rPr>
                  <a:t>(4~6)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134424" y="5085184"/>
                <a:ext cx="614554" cy="814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00B050"/>
                    </a:solidFill>
                    <a:latin typeface="HY견고딕" pitchFamily="18" charset="-127"/>
                    <a:ea typeface="HY견고딕" pitchFamily="18" charset="-127"/>
                    <a:cs typeface="Arial" pitchFamily="34" charset="0"/>
                  </a:rPr>
                  <a:t>저</a:t>
                </a:r>
                <a:endParaRPr lang="en-US" altLang="ko-KR" sz="2400" dirty="0">
                  <a:solidFill>
                    <a:srgbClr val="00B05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400" dirty="0">
                    <a:solidFill>
                      <a:srgbClr val="00B050"/>
                    </a:solidFill>
                    <a:latin typeface="HY견고딕" pitchFamily="18" charset="-127"/>
                    <a:ea typeface="HY견고딕" pitchFamily="18" charset="-127"/>
                    <a:cs typeface="Arial" pitchFamily="34" charset="0"/>
                  </a:rPr>
                  <a:t>(1~3)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134424" y="2924944"/>
                <a:ext cx="614554" cy="814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00B050"/>
                    </a:solidFill>
                    <a:latin typeface="HY견고딕" pitchFamily="18" charset="-127"/>
                    <a:ea typeface="HY견고딕" pitchFamily="18" charset="-127"/>
                    <a:cs typeface="Arial" pitchFamily="34" charset="0"/>
                  </a:rPr>
                  <a:t>고</a:t>
                </a:r>
                <a:br>
                  <a:rPr lang="en-US" altLang="ko-KR" sz="2400" dirty="0">
                    <a:solidFill>
                      <a:srgbClr val="00B050"/>
                    </a:solidFill>
                    <a:latin typeface="HY견고딕" pitchFamily="18" charset="-127"/>
                    <a:ea typeface="HY견고딕" pitchFamily="18" charset="-127"/>
                    <a:cs typeface="Arial" pitchFamily="34" charset="0"/>
                  </a:rPr>
                </a:br>
                <a:r>
                  <a:rPr lang="en-US" altLang="ko-KR" sz="2400" dirty="0">
                    <a:solidFill>
                      <a:srgbClr val="00B050"/>
                    </a:solidFill>
                    <a:latin typeface="HY견고딕" pitchFamily="18" charset="-127"/>
                    <a:ea typeface="HY견고딕" pitchFamily="18" charset="-127"/>
                    <a:cs typeface="Arial" pitchFamily="34" charset="0"/>
                  </a:rPr>
                  <a:t>(7~9)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091808" y="5866122"/>
                <a:ext cx="1351457" cy="438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00B050"/>
                    </a:solidFill>
                    <a:latin typeface="HY견고딕" pitchFamily="18" charset="-127"/>
                    <a:ea typeface="HY견고딕" pitchFamily="18" charset="-127"/>
                    <a:cs typeface="Arial" pitchFamily="34" charset="0"/>
                  </a:rPr>
                  <a:t>중</a:t>
                </a:r>
                <a:r>
                  <a:rPr lang="en-US" altLang="ko-KR" sz="2400" dirty="0">
                    <a:solidFill>
                      <a:srgbClr val="00B050"/>
                    </a:solidFill>
                    <a:latin typeface="HY견고딕" pitchFamily="18" charset="-127"/>
                    <a:ea typeface="HY견고딕" pitchFamily="18" charset="-127"/>
                    <a:cs typeface="Arial" pitchFamily="34" charset="0"/>
                  </a:rPr>
                  <a:t>(4~6)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389853" y="5866122"/>
                <a:ext cx="1351457" cy="438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00B050"/>
                    </a:solidFill>
                    <a:latin typeface="HY견고딕" pitchFamily="18" charset="-127"/>
                    <a:ea typeface="HY견고딕" pitchFamily="18" charset="-127"/>
                    <a:cs typeface="Arial" pitchFamily="34" charset="0"/>
                  </a:rPr>
                  <a:t>고</a:t>
                </a:r>
                <a:r>
                  <a:rPr lang="en-US" altLang="ko-KR" sz="2400" dirty="0">
                    <a:solidFill>
                      <a:srgbClr val="00B050"/>
                    </a:solidFill>
                    <a:latin typeface="HY견고딕" pitchFamily="18" charset="-127"/>
                    <a:ea typeface="HY견고딕" pitchFamily="18" charset="-127"/>
                    <a:cs typeface="Arial" pitchFamily="34" charset="0"/>
                  </a:rPr>
                  <a:t>(7~9)</a:t>
                </a:r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1447379" y="1994300"/>
              <a:ext cx="1562001" cy="1260000"/>
            </a:xfrm>
            <a:prstGeom prst="rect">
              <a:avLst/>
            </a:prstGeom>
            <a:solidFill>
              <a:srgbClr val="6598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6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7105843" y="1514927"/>
            <a:ext cx="514463" cy="46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8154700" y="1318738"/>
            <a:ext cx="514463" cy="46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rgbClr val="CC00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7306617" y="2279680"/>
            <a:ext cx="514463" cy="46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7990241" y="2250126"/>
            <a:ext cx="514463" cy="46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rgbClr val="CC00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7012717" y="3092460"/>
            <a:ext cx="514463" cy="46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7539929" y="3391165"/>
            <a:ext cx="514463" cy="46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8332647" y="3119167"/>
            <a:ext cx="514463" cy="46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7851362" y="3935195"/>
            <a:ext cx="514463" cy="46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3897763" y="3991429"/>
            <a:ext cx="514463" cy="46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4033761" y="5528861"/>
            <a:ext cx="514463" cy="46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6163094" y="5010633"/>
            <a:ext cx="514463" cy="46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rgbClr val="CC00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3294009" y="3017046"/>
            <a:ext cx="514463" cy="46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4915952" y="1561851"/>
            <a:ext cx="514463" cy="46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rgbClr val="CC00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5250869" y="2250127"/>
            <a:ext cx="514463" cy="46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6005514" y="1388079"/>
            <a:ext cx="514463" cy="46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3912128" y="1514927"/>
            <a:ext cx="514463" cy="46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rgbClr val="CC00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4942783" y="3902036"/>
            <a:ext cx="514463" cy="46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5602178" y="3292671"/>
            <a:ext cx="514463" cy="46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5413851" y="4725884"/>
            <a:ext cx="514463" cy="46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7040672" y="5550528"/>
            <a:ext cx="514463" cy="46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rgbClr val="CC00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7720692" y="4964559"/>
            <a:ext cx="514463" cy="46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6952133" y="4673906"/>
            <a:ext cx="514463" cy="46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rgbClr val="CC00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6249387" y="3630026"/>
            <a:ext cx="514463" cy="46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6249387" y="2391037"/>
            <a:ext cx="514463" cy="46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rgbClr val="CC00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3216156" y="2058735"/>
            <a:ext cx="514463" cy="46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C:\Users\Administrator\AppData\Local\Microsoft\Windows\Temporary Internet Files\Content.IE5\YQSN3VEA\MC900441454[1]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3764" r="9132" b="33076"/>
          <a:stretch/>
        </p:blipFill>
        <p:spPr bwMode="auto">
          <a:xfrm rot="611697">
            <a:off x="4915952" y="5329862"/>
            <a:ext cx="514463" cy="46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00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Success Zone</a:t>
            </a:r>
            <a:r>
              <a:rPr lang="ko-KR" altLang="en-US" dirty="0"/>
              <a:t>의 영역 배치</a:t>
            </a:r>
            <a:endParaRPr lang="en-US" altLang="ko-KR" dirty="0">
              <a:latin typeface="Arial" charset="0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559496" y="812667"/>
            <a:ext cx="9867008" cy="6045333"/>
            <a:chOff x="616740" y="1530896"/>
            <a:chExt cx="7724940" cy="4778425"/>
          </a:xfrm>
        </p:grpSpPr>
        <p:sp>
          <p:nvSpPr>
            <p:cNvPr id="53" name="직사각형 52"/>
            <p:cNvSpPr/>
            <p:nvPr/>
          </p:nvSpPr>
          <p:spPr>
            <a:xfrm>
              <a:off x="4812091" y="1994300"/>
              <a:ext cx="1589731" cy="1260000"/>
            </a:xfrm>
            <a:prstGeom prst="rect">
              <a:avLst/>
            </a:prstGeom>
            <a:solidFill>
              <a:srgbClr val="F9B47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083770" y="1994300"/>
              <a:ext cx="1655278" cy="1260000"/>
            </a:xfrm>
            <a:prstGeom prst="rect">
              <a:avLst/>
            </a:prstGeom>
            <a:solidFill>
              <a:srgbClr val="6598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812091" y="3333328"/>
              <a:ext cx="1589731" cy="1188000"/>
            </a:xfrm>
            <a:prstGeom prst="rect">
              <a:avLst/>
            </a:prstGeom>
            <a:solidFill>
              <a:srgbClr val="6598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616740" y="1530896"/>
              <a:ext cx="7724940" cy="4778425"/>
              <a:chOff x="1134424" y="2204864"/>
              <a:chExt cx="6129098" cy="4104456"/>
            </a:xfrm>
          </p:grpSpPr>
          <p:cxnSp>
            <p:nvCxnSpPr>
              <p:cNvPr id="58" name="직선 화살표 연결선 57"/>
              <p:cNvCxnSpPr/>
              <p:nvPr/>
            </p:nvCxnSpPr>
            <p:spPr>
              <a:xfrm>
                <a:off x="1475656" y="5949280"/>
                <a:ext cx="4608512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/>
              <p:cNvCxnSpPr/>
              <p:nvPr/>
            </p:nvCxnSpPr>
            <p:spPr>
              <a:xfrm flipV="1">
                <a:off x="1763688" y="2204864"/>
                <a:ext cx="0" cy="410445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>
                <a:off x="1763688" y="2564904"/>
                <a:ext cx="3977622" cy="0"/>
              </a:xfrm>
              <a:prstGeom prst="line">
                <a:avLst/>
              </a:prstGeom>
              <a:ln>
                <a:solidFill>
                  <a:srgbClr val="3333C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>
                <a:off x="1763688" y="4797152"/>
                <a:ext cx="3977622" cy="0"/>
              </a:xfrm>
              <a:prstGeom prst="line">
                <a:avLst/>
              </a:prstGeom>
              <a:ln>
                <a:solidFill>
                  <a:srgbClr val="3333C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>
                <a:off x="1763688" y="3717032"/>
                <a:ext cx="3977622" cy="0"/>
              </a:xfrm>
              <a:prstGeom prst="line">
                <a:avLst/>
              </a:prstGeom>
              <a:ln>
                <a:solidFill>
                  <a:srgbClr val="3333C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3059832" y="2564904"/>
                <a:ext cx="0" cy="3384376"/>
              </a:xfrm>
              <a:prstGeom prst="line">
                <a:avLst/>
              </a:prstGeom>
              <a:ln>
                <a:solidFill>
                  <a:srgbClr val="3333C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>
                <a:off x="4427984" y="2564904"/>
                <a:ext cx="0" cy="3384376"/>
              </a:xfrm>
              <a:prstGeom prst="line">
                <a:avLst/>
              </a:prstGeom>
              <a:ln>
                <a:solidFill>
                  <a:srgbClr val="3333C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5741310" y="2564904"/>
                <a:ext cx="0" cy="3384376"/>
              </a:xfrm>
              <a:prstGeom prst="line">
                <a:avLst/>
              </a:prstGeom>
              <a:ln>
                <a:solidFill>
                  <a:srgbClr val="3333C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5653981" y="5699752"/>
                <a:ext cx="1609541" cy="438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gradFill>
                      <a:gsLst>
                        <a:gs pos="1000">
                          <a:srgbClr val="003760"/>
                        </a:gs>
                        <a:gs pos="38000">
                          <a:srgbClr val="003760"/>
                        </a:gs>
                      </a:gsLst>
                      <a:lin ang="5400000" scaled="0"/>
                    </a:gradFill>
                    <a:latin typeface="HY견고딕" pitchFamily="18" charset="-127"/>
                    <a:ea typeface="HY견고딕" pitchFamily="18" charset="-127"/>
                    <a:cs typeface="Arial" pitchFamily="34" charset="0"/>
                  </a:rPr>
                  <a:t>실현성</a:t>
                </a:r>
                <a:endParaRPr lang="en-US" altLang="ko-KR" sz="2400" dirty="0">
                  <a:gradFill>
                    <a:gsLst>
                      <a:gs pos="1000">
                        <a:srgbClr val="003760"/>
                      </a:gs>
                      <a:gs pos="38000">
                        <a:srgbClr val="003760"/>
                      </a:gs>
                    </a:gsLst>
                    <a:lin ang="5400000" scaled="0"/>
                  </a:gradFill>
                  <a:latin typeface="HY견고딕" pitchFamily="18" charset="-127"/>
                  <a:ea typeface="HY견고딕" pitchFamily="18" charset="-127"/>
                  <a:cs typeface="Arial" pitchFamily="34" charset="0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848155" y="5866122"/>
                <a:ext cx="1211678" cy="438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00B050"/>
                    </a:solidFill>
                    <a:latin typeface="HY견고딕" pitchFamily="18" charset="-127"/>
                    <a:ea typeface="HY견고딕" pitchFamily="18" charset="-127"/>
                    <a:cs typeface="Arial" pitchFamily="34" charset="0"/>
                  </a:rPr>
                  <a:t>저</a:t>
                </a:r>
                <a:r>
                  <a:rPr lang="en-US" altLang="ko-KR" sz="2400" dirty="0">
                    <a:solidFill>
                      <a:srgbClr val="00B050"/>
                    </a:solidFill>
                    <a:latin typeface="HY견고딕" pitchFamily="18" charset="-127"/>
                    <a:ea typeface="HY견고딕" pitchFamily="18" charset="-127"/>
                    <a:cs typeface="Arial" pitchFamily="34" charset="0"/>
                  </a:rPr>
                  <a:t>(1~3)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134424" y="4003176"/>
                <a:ext cx="614554" cy="814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00B050"/>
                    </a:solidFill>
                    <a:latin typeface="HY견고딕" pitchFamily="18" charset="-127"/>
                    <a:ea typeface="HY견고딕" pitchFamily="18" charset="-127"/>
                    <a:cs typeface="Arial" pitchFamily="34" charset="0"/>
                  </a:rPr>
                  <a:t>중</a:t>
                </a:r>
                <a:br>
                  <a:rPr lang="en-US" altLang="ko-KR" sz="2400" dirty="0">
                    <a:solidFill>
                      <a:srgbClr val="00B050"/>
                    </a:solidFill>
                    <a:latin typeface="HY견고딕" pitchFamily="18" charset="-127"/>
                    <a:ea typeface="HY견고딕" pitchFamily="18" charset="-127"/>
                    <a:cs typeface="Arial" pitchFamily="34" charset="0"/>
                  </a:rPr>
                </a:br>
                <a:r>
                  <a:rPr lang="en-US" altLang="ko-KR" sz="2400" dirty="0">
                    <a:solidFill>
                      <a:srgbClr val="00B050"/>
                    </a:solidFill>
                    <a:latin typeface="HY견고딕" pitchFamily="18" charset="-127"/>
                    <a:ea typeface="HY견고딕" pitchFamily="18" charset="-127"/>
                    <a:cs typeface="Arial" pitchFamily="34" charset="0"/>
                  </a:rPr>
                  <a:t>(4~6)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134424" y="5085184"/>
                <a:ext cx="614554" cy="814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00B050"/>
                    </a:solidFill>
                    <a:latin typeface="HY견고딕" pitchFamily="18" charset="-127"/>
                    <a:ea typeface="HY견고딕" pitchFamily="18" charset="-127"/>
                    <a:cs typeface="Arial" pitchFamily="34" charset="0"/>
                  </a:rPr>
                  <a:t>저</a:t>
                </a:r>
                <a:endParaRPr lang="en-US" altLang="ko-KR" sz="2400" dirty="0">
                  <a:solidFill>
                    <a:srgbClr val="00B050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400" dirty="0">
                    <a:solidFill>
                      <a:srgbClr val="00B050"/>
                    </a:solidFill>
                    <a:latin typeface="HY견고딕" pitchFamily="18" charset="-127"/>
                    <a:ea typeface="HY견고딕" pitchFamily="18" charset="-127"/>
                    <a:cs typeface="Arial" pitchFamily="34" charset="0"/>
                  </a:rPr>
                  <a:t>(1~3)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134424" y="2924944"/>
                <a:ext cx="614554" cy="814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00B050"/>
                    </a:solidFill>
                    <a:latin typeface="HY견고딕" pitchFamily="18" charset="-127"/>
                    <a:ea typeface="HY견고딕" pitchFamily="18" charset="-127"/>
                    <a:cs typeface="Arial" pitchFamily="34" charset="0"/>
                  </a:rPr>
                  <a:t>고</a:t>
                </a:r>
                <a:br>
                  <a:rPr lang="en-US" altLang="ko-KR" sz="2400" dirty="0">
                    <a:solidFill>
                      <a:srgbClr val="00B050"/>
                    </a:solidFill>
                    <a:latin typeface="HY견고딕" pitchFamily="18" charset="-127"/>
                    <a:ea typeface="HY견고딕" pitchFamily="18" charset="-127"/>
                    <a:cs typeface="Arial" pitchFamily="34" charset="0"/>
                  </a:rPr>
                </a:br>
                <a:r>
                  <a:rPr lang="en-US" altLang="ko-KR" sz="2400" dirty="0">
                    <a:solidFill>
                      <a:srgbClr val="00B050"/>
                    </a:solidFill>
                    <a:latin typeface="HY견고딕" pitchFamily="18" charset="-127"/>
                    <a:ea typeface="HY견고딕" pitchFamily="18" charset="-127"/>
                    <a:cs typeface="Arial" pitchFamily="34" charset="0"/>
                  </a:rPr>
                  <a:t>(7~9)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3091808" y="5866122"/>
                <a:ext cx="1351457" cy="438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00B050"/>
                    </a:solidFill>
                    <a:latin typeface="HY견고딕" pitchFamily="18" charset="-127"/>
                    <a:ea typeface="HY견고딕" pitchFamily="18" charset="-127"/>
                    <a:cs typeface="Arial" pitchFamily="34" charset="0"/>
                  </a:rPr>
                  <a:t>중</a:t>
                </a:r>
                <a:r>
                  <a:rPr lang="en-US" altLang="ko-KR" sz="2400" dirty="0">
                    <a:solidFill>
                      <a:srgbClr val="00B050"/>
                    </a:solidFill>
                    <a:latin typeface="HY견고딕" pitchFamily="18" charset="-127"/>
                    <a:ea typeface="HY견고딕" pitchFamily="18" charset="-127"/>
                    <a:cs typeface="Arial" pitchFamily="34" charset="0"/>
                  </a:rPr>
                  <a:t>(4~6)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4389853" y="5866122"/>
                <a:ext cx="1351457" cy="438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00B050"/>
                    </a:solidFill>
                    <a:latin typeface="HY견고딕" pitchFamily="18" charset="-127"/>
                    <a:ea typeface="HY견고딕" pitchFamily="18" charset="-127"/>
                    <a:cs typeface="Arial" pitchFamily="34" charset="0"/>
                  </a:rPr>
                  <a:t>고</a:t>
                </a:r>
                <a:r>
                  <a:rPr lang="en-US" altLang="ko-KR" sz="2400" dirty="0">
                    <a:solidFill>
                      <a:srgbClr val="00B050"/>
                    </a:solidFill>
                    <a:latin typeface="HY견고딕" pitchFamily="18" charset="-127"/>
                    <a:ea typeface="HY견고딕" pitchFamily="18" charset="-127"/>
                    <a:cs typeface="Arial" pitchFamily="34" charset="0"/>
                  </a:rPr>
                  <a:t>(7~9)</a:t>
                </a:r>
              </a:p>
            </p:txBody>
          </p:sp>
        </p:grpSp>
        <p:sp>
          <p:nvSpPr>
            <p:cNvPr id="57" name="직사각형 56"/>
            <p:cNvSpPr/>
            <p:nvPr/>
          </p:nvSpPr>
          <p:spPr>
            <a:xfrm>
              <a:off x="1447379" y="1994300"/>
              <a:ext cx="1562001" cy="1260000"/>
            </a:xfrm>
            <a:prstGeom prst="rect">
              <a:avLst/>
            </a:prstGeom>
            <a:solidFill>
              <a:srgbClr val="6598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6886277" y="1529409"/>
            <a:ext cx="2089674" cy="120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2000" dirty="0">
                <a:solidFill>
                  <a:srgbClr val="FFFF00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유망기회</a:t>
            </a:r>
            <a:endParaRPr lang="en-US" altLang="ko-KR" sz="2000" dirty="0">
              <a:solidFill>
                <a:srgbClr val="FFFF00"/>
              </a:solidFill>
              <a:effectLst>
                <a:glow rad="152400">
                  <a:prstClr val="black"/>
                </a:glow>
              </a:effectLst>
              <a:latin typeface="나눔고딕 ExtraBold" pitchFamily="50" charset="-127"/>
              <a:ea typeface="나눔고딕 ExtraBold" pitchFamily="50" charset="-127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Promising</a:t>
            </a:r>
            <a:br>
              <a:rPr lang="en-US" altLang="ko-KR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</a:br>
            <a:r>
              <a:rPr lang="en-US" altLang="ko-KR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Opportunity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735215" y="1666513"/>
            <a:ext cx="2089674" cy="871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2000" dirty="0">
                <a:solidFill>
                  <a:srgbClr val="FFFF00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도전적 목표</a:t>
            </a:r>
            <a:endParaRPr lang="en-US" altLang="ko-KR" sz="2000" dirty="0">
              <a:solidFill>
                <a:srgbClr val="FFFF00"/>
              </a:solidFill>
              <a:effectLst>
                <a:glow rad="152400">
                  <a:prstClr val="black"/>
                </a:glow>
              </a:effectLst>
              <a:latin typeface="나눔고딕 ExtraBold" pitchFamily="50" charset="-127"/>
              <a:ea typeface="나눔고딕 ExtraBold" pitchFamily="50" charset="-127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Stretch Goal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562231" y="1666513"/>
            <a:ext cx="2089674" cy="120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2000" dirty="0">
                <a:solidFill>
                  <a:srgbClr val="FFFF00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창의적 도전</a:t>
            </a:r>
            <a:endParaRPr lang="en-US" altLang="ko-KR" sz="2000" dirty="0">
              <a:solidFill>
                <a:srgbClr val="FFFF00"/>
              </a:solidFill>
              <a:effectLst>
                <a:glow rad="152400">
                  <a:prstClr val="black"/>
                </a:glow>
              </a:effectLst>
              <a:latin typeface="나눔고딕 ExtraBold" pitchFamily="50" charset="-127"/>
              <a:ea typeface="나눔고딕 ExtraBold" pitchFamily="50" charset="-127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Creative Challenge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886277" y="3253116"/>
            <a:ext cx="2089674" cy="120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2000" dirty="0">
                <a:solidFill>
                  <a:srgbClr val="FFFF00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쉬운 과일</a:t>
            </a:r>
            <a:endParaRPr lang="en-US" altLang="ko-KR" sz="2000" dirty="0">
              <a:solidFill>
                <a:srgbClr val="FFFF00"/>
              </a:solidFill>
              <a:effectLst>
                <a:glow rad="152400">
                  <a:prstClr val="black"/>
                </a:glow>
              </a:effectLst>
              <a:latin typeface="나눔고딕 ExtraBold" pitchFamily="50" charset="-127"/>
              <a:ea typeface="나눔고딕 ExtraBold" pitchFamily="50" charset="-127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Low-Handling</a:t>
            </a:r>
            <a:br>
              <a:rPr lang="en-US" altLang="ko-KR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</a:br>
            <a:r>
              <a:rPr lang="en-US" altLang="ko-KR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Fruit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735215" y="3390220"/>
            <a:ext cx="2089674" cy="871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2000" dirty="0">
                <a:solidFill>
                  <a:srgbClr val="FFFF00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중립지역</a:t>
            </a:r>
            <a:endParaRPr lang="en-US" altLang="ko-KR" sz="2000" dirty="0">
              <a:solidFill>
                <a:srgbClr val="FFFF00"/>
              </a:solidFill>
              <a:effectLst>
                <a:glow rad="152400">
                  <a:prstClr val="black"/>
                </a:glow>
              </a:effectLst>
              <a:latin typeface="나눔고딕 ExtraBold" pitchFamily="50" charset="-127"/>
              <a:ea typeface="나눔고딕 ExtraBold" pitchFamily="50" charset="-127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Gray Area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562231" y="3257601"/>
            <a:ext cx="2089674" cy="120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2000" dirty="0">
                <a:solidFill>
                  <a:srgbClr val="FFFF00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어려운 시도</a:t>
            </a:r>
            <a:endParaRPr lang="en-US" altLang="ko-KR" sz="2000" dirty="0">
              <a:solidFill>
                <a:srgbClr val="FFFF00"/>
              </a:solidFill>
              <a:effectLst>
                <a:glow rad="152400">
                  <a:prstClr val="black"/>
                </a:glow>
              </a:effectLst>
              <a:latin typeface="나눔고딕 ExtraBold" pitchFamily="50" charset="-127"/>
              <a:ea typeface="나눔고딕 ExtraBold" pitchFamily="50" charset="-127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Difficult</a:t>
            </a:r>
            <a:br>
              <a:rPr lang="en-US" altLang="ko-KR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</a:br>
            <a:r>
              <a:rPr lang="en-US" altLang="ko-KR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Endeavor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562231" y="4978881"/>
            <a:ext cx="2089674" cy="871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2000" dirty="0">
                <a:solidFill>
                  <a:srgbClr val="FFFF00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시간낭비</a:t>
            </a:r>
            <a:endParaRPr lang="en-US" altLang="ko-KR" sz="2000" dirty="0">
              <a:solidFill>
                <a:srgbClr val="FFFF00"/>
              </a:solidFill>
              <a:effectLst>
                <a:glow rad="152400">
                  <a:prstClr val="black"/>
                </a:glow>
              </a:effectLst>
              <a:latin typeface="나눔고딕 ExtraBold" pitchFamily="50" charset="-127"/>
              <a:ea typeface="나눔고딕 ExtraBold" pitchFamily="50" charset="-127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Waste of Time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753609" y="4978881"/>
            <a:ext cx="2089674" cy="871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2000" dirty="0">
                <a:solidFill>
                  <a:srgbClr val="FFFF00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시간낭비</a:t>
            </a:r>
            <a:endParaRPr lang="en-US" altLang="ko-KR" sz="2000" dirty="0">
              <a:solidFill>
                <a:srgbClr val="FFFF00"/>
              </a:solidFill>
              <a:effectLst>
                <a:glow rad="152400">
                  <a:prstClr val="black"/>
                </a:glow>
              </a:effectLst>
              <a:latin typeface="나눔고딕 ExtraBold" pitchFamily="50" charset="-127"/>
              <a:ea typeface="나눔고딕 ExtraBold" pitchFamily="50" charset="-127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Waste of Time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890141" y="4978881"/>
            <a:ext cx="2089674" cy="871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2000" dirty="0">
                <a:solidFill>
                  <a:srgbClr val="FFFF00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시간낭비</a:t>
            </a:r>
            <a:endParaRPr lang="en-US" altLang="ko-KR" sz="2000" dirty="0">
              <a:solidFill>
                <a:srgbClr val="FFFF00"/>
              </a:solidFill>
              <a:effectLst>
                <a:glow rad="152400">
                  <a:prstClr val="black"/>
                </a:glow>
              </a:effectLst>
              <a:latin typeface="나눔고딕 ExtraBold" pitchFamily="50" charset="-127"/>
              <a:ea typeface="나눔고딕 ExtraBold" pitchFamily="50" charset="-127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Waste of Time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481987" y="918737"/>
            <a:ext cx="1159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gradFill>
                  <a:gsLst>
                    <a:gs pos="1000">
                      <a:srgbClr val="003760"/>
                    </a:gs>
                    <a:gs pos="38000">
                      <a:srgbClr val="003760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효과성</a:t>
            </a:r>
            <a:endParaRPr lang="en-US" altLang="ko-KR" sz="2400" dirty="0">
              <a:gradFill>
                <a:gsLst>
                  <a:gs pos="1000">
                    <a:srgbClr val="003760"/>
                  </a:gs>
                  <a:gs pos="38000">
                    <a:srgbClr val="003760"/>
                  </a:gs>
                </a:gsLst>
                <a:lin ang="5400000" scaled="0"/>
              </a:gra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56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Success Zone </a:t>
            </a:r>
            <a:r>
              <a:rPr lang="ko-KR" altLang="en-US" dirty="0"/>
              <a:t>사례 </a:t>
            </a:r>
            <a:r>
              <a:rPr lang="en-US" altLang="ko-KR" dirty="0"/>
              <a:t>: </a:t>
            </a:r>
            <a:r>
              <a:rPr lang="ko-KR" altLang="en-US" dirty="0"/>
              <a:t>불법 </a:t>
            </a:r>
            <a:r>
              <a:rPr lang="ko-KR" altLang="en-US" dirty="0" err="1"/>
              <a:t>주정차</a:t>
            </a:r>
            <a:r>
              <a:rPr lang="ko-KR" altLang="en-US" dirty="0"/>
              <a:t> 사전 예방</a:t>
            </a:r>
            <a:endParaRPr lang="en-US" altLang="ko-KR" dirty="0">
              <a:latin typeface="Arial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8"/>
          <a:stretch/>
        </p:blipFill>
        <p:spPr bwMode="auto">
          <a:xfrm rot="5400000">
            <a:off x="3146130" y="-472097"/>
            <a:ext cx="5899739" cy="8517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7978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Success Zone </a:t>
            </a:r>
            <a:r>
              <a:rPr lang="ko-KR" altLang="en-US" dirty="0"/>
              <a:t>사례 </a:t>
            </a:r>
            <a:r>
              <a:rPr lang="en-US" altLang="ko-KR" dirty="0"/>
              <a:t>: </a:t>
            </a:r>
            <a:r>
              <a:rPr lang="ko-KR" altLang="en-US" dirty="0"/>
              <a:t>여성 </a:t>
            </a:r>
            <a:r>
              <a:rPr lang="ko-KR" altLang="en-US" dirty="0" err="1"/>
              <a:t>친도시</a:t>
            </a:r>
            <a:r>
              <a:rPr lang="ko-KR" altLang="en-US" dirty="0"/>
              <a:t> 추진 방안</a:t>
            </a:r>
            <a:endParaRPr lang="en-US" altLang="ko-KR" dirty="0">
              <a:latin typeface="Arial" charset="0"/>
            </a:endParaRPr>
          </a:p>
        </p:txBody>
      </p:sp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143680" y="-215559"/>
            <a:ext cx="5904641" cy="8009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17300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7. Reverse Brainstorming</a:t>
            </a:r>
            <a:endParaRPr lang="ko-KR" altLang="en-US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335360" y="908720"/>
            <a:ext cx="11593288" cy="5832648"/>
          </a:xfrm>
        </p:spPr>
        <p:txBody>
          <a:bodyPr>
            <a:noAutofit/>
          </a:bodyPr>
          <a:lstStyle/>
          <a:p>
            <a:pPr marL="381000" indent="-381000">
              <a:spcBef>
                <a:spcPts val="500"/>
              </a:spcBef>
            </a:pPr>
            <a:r>
              <a:rPr lang="en-US" altLang="ko-KR" sz="2800" dirty="0"/>
              <a:t>Reverse Brainstorming</a:t>
            </a:r>
            <a:r>
              <a:rPr lang="ko-KR" altLang="en-US" sz="2800" dirty="0"/>
              <a:t>이란</a:t>
            </a:r>
            <a:r>
              <a:rPr lang="en-US" altLang="ko-KR" sz="2800" dirty="0"/>
              <a:t>?</a:t>
            </a:r>
          </a:p>
          <a:p>
            <a:pPr marL="800100" lvl="1" indent="-342900">
              <a:spcBef>
                <a:spcPts val="500"/>
              </a:spcBef>
            </a:pPr>
            <a:r>
              <a:rPr lang="ko-KR" altLang="en-US" sz="2400" dirty="0" err="1"/>
              <a:t>핫포인트</a:t>
            </a:r>
            <a:r>
              <a:rPr lang="en-US" altLang="ko-KR" sz="2400" dirty="0"/>
              <a:t>(Hotpoint)</a:t>
            </a:r>
            <a:r>
              <a:rPr lang="ko-KR" altLang="en-US" sz="2400" dirty="0"/>
              <a:t>로 생성해 놓은 아이디어에 대해 많은 양의 자유 분방한 </a:t>
            </a:r>
            <a:r>
              <a:rPr lang="ko-KR" altLang="en-US" sz="2400" dirty="0">
                <a:latin typeface="Arial" charset="0"/>
              </a:rPr>
              <a:t>‘</a:t>
            </a:r>
            <a:r>
              <a:rPr lang="ko-KR" altLang="en-US" sz="2400" dirty="0"/>
              <a:t>비판</a:t>
            </a:r>
            <a:r>
              <a:rPr lang="ko-KR" altLang="en-US" sz="2400" dirty="0">
                <a:latin typeface="Arial" charset="0"/>
              </a:rPr>
              <a:t>’</a:t>
            </a:r>
            <a:r>
              <a:rPr lang="ko-KR" altLang="en-US" sz="2400" dirty="0"/>
              <a:t>을 생성해 내는 사고기법</a:t>
            </a:r>
          </a:p>
          <a:p>
            <a:pPr marL="800100" lvl="1" indent="-342900">
              <a:spcBef>
                <a:spcPts val="500"/>
              </a:spcBef>
            </a:pPr>
            <a:r>
              <a:rPr lang="ko-KR" altLang="en-US" sz="2400" dirty="0" err="1"/>
              <a:t>브레인스토밍처럼</a:t>
            </a:r>
            <a:r>
              <a:rPr lang="ko-KR" altLang="en-US" sz="2400" dirty="0"/>
              <a:t> 양적인 면을 중시하고 자유분방하게 한다는 점이 유사</a:t>
            </a:r>
          </a:p>
          <a:p>
            <a:pPr marL="800100" lvl="1" indent="-342900">
              <a:spcBef>
                <a:spcPts val="500"/>
              </a:spcBef>
            </a:pPr>
            <a:endParaRPr lang="ko-KR" altLang="en-US" sz="2400" dirty="0"/>
          </a:p>
          <a:p>
            <a:pPr marL="381000" indent="-381000">
              <a:spcBef>
                <a:spcPts val="500"/>
              </a:spcBef>
            </a:pPr>
            <a:r>
              <a:rPr lang="ko-KR" altLang="en-US" sz="2800" dirty="0"/>
              <a:t>진행 과정</a:t>
            </a:r>
          </a:p>
          <a:p>
            <a:pPr marL="800100" lvl="1" indent="-342900">
              <a:spcBef>
                <a:spcPts val="500"/>
              </a:spcBef>
              <a:spcAft>
                <a:spcPts val="500"/>
              </a:spcAft>
              <a:buFont typeface="Wingdings" pitchFamily="2" charset="2"/>
              <a:buAutoNum type="circleNumDbPlain"/>
            </a:pPr>
            <a:r>
              <a:rPr lang="ko-KR" altLang="en-US" sz="2400" dirty="0"/>
              <a:t>목표와 문제를 확인하기 </a:t>
            </a:r>
            <a:r>
              <a:rPr lang="en-US" altLang="ko-KR" sz="2400" dirty="0"/>
              <a:t>: </a:t>
            </a:r>
            <a:r>
              <a:rPr lang="ko-KR" altLang="en-US" sz="2400" dirty="0"/>
              <a:t>종이에 선정된 아이디어들의 목록과 함께 목표와 문제를 제시한다</a:t>
            </a:r>
            <a:r>
              <a:rPr lang="en-US" altLang="ko-KR" sz="2400" dirty="0"/>
              <a:t>.</a:t>
            </a:r>
          </a:p>
          <a:p>
            <a:pPr marL="800100" lvl="1" indent="-342900">
              <a:spcBef>
                <a:spcPts val="500"/>
              </a:spcBef>
              <a:spcAft>
                <a:spcPts val="500"/>
              </a:spcAft>
              <a:buFont typeface="Wingdings" pitchFamily="2" charset="2"/>
              <a:buAutoNum type="circleNumDbPlain"/>
            </a:pPr>
            <a:r>
              <a:rPr lang="ko-KR" altLang="en-US" sz="2400" dirty="0"/>
              <a:t>각 </a:t>
            </a:r>
            <a:r>
              <a:rPr lang="ko-KR" altLang="en-US" sz="2400" dirty="0" err="1"/>
              <a:t>아디이에</a:t>
            </a:r>
            <a:r>
              <a:rPr lang="ko-KR" altLang="en-US" sz="2400" dirty="0"/>
              <a:t> 대한 비판을 생성하기 </a:t>
            </a:r>
            <a:r>
              <a:rPr lang="en-US" altLang="ko-KR" sz="2400" dirty="0"/>
              <a:t>: </a:t>
            </a:r>
            <a:r>
              <a:rPr lang="ko-KR" altLang="en-US" sz="2400" dirty="0"/>
              <a:t>각 아이디어가 적힌 종이에 그 아이디어의 비판 내용들을 기록한다</a:t>
            </a:r>
            <a:r>
              <a:rPr lang="en-US" altLang="ko-KR" sz="2400" dirty="0"/>
              <a:t>.</a:t>
            </a:r>
          </a:p>
          <a:p>
            <a:pPr marL="800100" lvl="1" indent="-342900">
              <a:spcBef>
                <a:spcPts val="500"/>
              </a:spcBef>
              <a:spcAft>
                <a:spcPts val="500"/>
              </a:spcAft>
              <a:buFont typeface="Wingdings" pitchFamily="2" charset="2"/>
              <a:buAutoNum type="circleNumDbPlain"/>
            </a:pPr>
            <a:r>
              <a:rPr lang="ko-KR" altLang="en-US" sz="2400" dirty="0"/>
              <a:t>해결책 선정하기 </a:t>
            </a:r>
            <a:r>
              <a:rPr lang="en-US" altLang="ko-KR" sz="2400" dirty="0"/>
              <a:t>: </a:t>
            </a:r>
            <a:r>
              <a:rPr lang="ko-KR" altLang="en-US" sz="2400" dirty="0"/>
              <a:t>비판된 아이디어를 검토해 보고 수정해 가장 적절한 해결책을 선정한다</a:t>
            </a:r>
            <a:r>
              <a:rPr lang="en-US" altLang="ko-KR" sz="2400" dirty="0"/>
              <a:t>.</a:t>
            </a:r>
          </a:p>
          <a:p>
            <a:pPr marL="800100" lvl="1" indent="-342900">
              <a:spcBef>
                <a:spcPts val="500"/>
              </a:spcBef>
              <a:spcAft>
                <a:spcPts val="500"/>
              </a:spcAft>
              <a:buFont typeface="Wingdings" pitchFamily="2" charset="2"/>
              <a:buAutoNum type="circleNumDbPlain"/>
            </a:pPr>
            <a:r>
              <a:rPr lang="ko-KR" altLang="en-US" sz="2400" dirty="0"/>
              <a:t>실천 계획 세우기 </a:t>
            </a:r>
            <a:r>
              <a:rPr lang="en-US" altLang="ko-KR" sz="2400" dirty="0"/>
              <a:t>: </a:t>
            </a:r>
            <a:r>
              <a:rPr lang="ko-KR" altLang="en-US" sz="2400" dirty="0"/>
              <a:t>선정된 해결책의 실천을 위한 행동 계획을 세운다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52599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ChangeArrowheads="1"/>
          </p:cNvSpPr>
          <p:nvPr/>
        </p:nvSpPr>
        <p:spPr bwMode="auto">
          <a:xfrm>
            <a:off x="1055440" y="1124744"/>
            <a:ext cx="9289605" cy="4751611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754" tIns="47037" rIns="95754" bIns="47037"/>
          <a:lstStyle/>
          <a:p>
            <a:pPr marL="342900" indent="-342900" defTabSz="968375" eaLnBrk="0" fontAlgn="ctr" hangingPunct="0">
              <a:spcBef>
                <a:spcPct val="10000"/>
              </a:spcBef>
              <a:buClr>
                <a:srgbClr val="000000"/>
              </a:buClr>
            </a:pPr>
            <a:r>
              <a:rPr kumimoji="1" lang="en-US" altLang="ko-KR" sz="2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■ “</a:t>
            </a:r>
            <a:r>
              <a:rPr kumimoji="1" lang="ko-KR" altLang="en-US" sz="2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냉장고의 문을 투명하게 </a:t>
            </a:r>
            <a:r>
              <a:rPr kumimoji="1" lang="ko-KR" altLang="en-US" sz="24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만들자”에</a:t>
            </a:r>
            <a:r>
              <a:rPr kumimoji="1" lang="ko-KR" altLang="en-US" sz="2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대한 아이디어의 비판을 </a:t>
            </a:r>
          </a:p>
          <a:p>
            <a:pPr marL="342900" indent="-342900" defTabSz="968375" eaLnBrk="0" fontAlgn="ctr" hangingPunct="0"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</a:pPr>
            <a:r>
              <a:rPr kumimoji="1" lang="ko-KR" altLang="en-US" sz="2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</a:t>
            </a:r>
            <a:r>
              <a:rPr kumimoji="1" lang="ko-KR" altLang="en-US" sz="24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역브레인스토밍해보자</a:t>
            </a:r>
            <a:r>
              <a:rPr kumimoji="1" lang="ko-KR" altLang="en-US" sz="2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pPr marL="342900" indent="-342900" defTabSz="968375" eaLnBrk="0" fontAlgn="ctr" hangingPunct="0">
              <a:spcBef>
                <a:spcPct val="10000"/>
              </a:spcBef>
              <a:spcAft>
                <a:spcPct val="10000"/>
              </a:spcAft>
              <a:buClr>
                <a:srgbClr val="000000"/>
              </a:buClr>
            </a:pPr>
            <a:endParaRPr kumimoji="1" lang="ko-KR" altLang="en-US" sz="24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827088" lvl="1" indent="-342900" defTabSz="968375" eaLnBrk="0" fontAlgn="ctr" hangingPunct="0">
              <a:lnSpc>
                <a:spcPct val="120000"/>
              </a:lnSpc>
              <a:spcBef>
                <a:spcPct val="30000"/>
              </a:spcBef>
              <a:spcAft>
                <a:spcPct val="30000"/>
              </a:spcAft>
              <a:buClr>
                <a:srgbClr val="000000"/>
              </a:buClr>
              <a:buFont typeface="Wingdings" pitchFamily="2" charset="2"/>
              <a:buAutoNum type="arabicPeriod"/>
            </a:pPr>
            <a:r>
              <a:rPr kumimoji="1" lang="ko-KR" altLang="en-US" sz="2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냉장고의 속이 지저분하게 보일 것이다</a:t>
            </a:r>
            <a:r>
              <a:rPr kumimoji="1" lang="en-US" altLang="ko-KR" sz="2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827088" lvl="1" indent="-342900" defTabSz="968375" eaLnBrk="0" fontAlgn="ctr" hangingPunct="0">
              <a:lnSpc>
                <a:spcPct val="120000"/>
              </a:lnSpc>
              <a:spcBef>
                <a:spcPct val="30000"/>
              </a:spcBef>
              <a:spcAft>
                <a:spcPct val="30000"/>
              </a:spcAft>
              <a:buClr>
                <a:srgbClr val="000000"/>
              </a:buClr>
              <a:buFont typeface="Wingdings" pitchFamily="2" charset="2"/>
              <a:buAutoNum type="arabicPeriod"/>
            </a:pPr>
            <a:r>
              <a:rPr kumimoji="1" lang="ko-KR" altLang="en-US" sz="2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불투명한 문보다 비용이 더 많이 들 것이다</a:t>
            </a:r>
            <a:r>
              <a:rPr kumimoji="1" lang="en-US" altLang="ko-KR" sz="2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827088" lvl="1" indent="-342900" defTabSz="968375" eaLnBrk="0" fontAlgn="ctr" hangingPunct="0">
              <a:lnSpc>
                <a:spcPct val="120000"/>
              </a:lnSpc>
              <a:spcBef>
                <a:spcPct val="30000"/>
              </a:spcBef>
              <a:spcAft>
                <a:spcPct val="30000"/>
              </a:spcAft>
              <a:buClr>
                <a:srgbClr val="000000"/>
              </a:buClr>
              <a:buFont typeface="Wingdings" pitchFamily="2" charset="2"/>
              <a:buAutoNum type="arabicPeriod"/>
            </a:pPr>
            <a:r>
              <a:rPr kumimoji="1" lang="ko-KR" altLang="en-US" sz="2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문을 깨끗하게 유지하기가 더 어려울 것이다</a:t>
            </a:r>
            <a:r>
              <a:rPr kumimoji="1" lang="en-US" altLang="ko-KR" sz="2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827088" lvl="1" indent="-342900" defTabSz="968375" eaLnBrk="0" fontAlgn="ctr" hangingPunct="0">
              <a:lnSpc>
                <a:spcPct val="120000"/>
              </a:lnSpc>
              <a:spcBef>
                <a:spcPct val="30000"/>
              </a:spcBef>
              <a:spcAft>
                <a:spcPct val="30000"/>
              </a:spcAft>
              <a:buClr>
                <a:srgbClr val="000000"/>
              </a:buClr>
              <a:buFont typeface="Wingdings" pitchFamily="2" charset="2"/>
              <a:buAutoNum type="arabicPeriod"/>
            </a:pPr>
            <a:r>
              <a:rPr kumimoji="1" lang="ko-KR" altLang="en-US" sz="2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문이 깨질 위험이 더 높을 것이다</a:t>
            </a:r>
            <a:r>
              <a:rPr kumimoji="1" lang="en-US" altLang="ko-KR" sz="2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827088" lvl="1" indent="-342900" defTabSz="968375" eaLnBrk="0" fontAlgn="ctr" hangingPunct="0">
              <a:lnSpc>
                <a:spcPct val="120000"/>
              </a:lnSpc>
              <a:spcBef>
                <a:spcPct val="30000"/>
              </a:spcBef>
              <a:spcAft>
                <a:spcPct val="30000"/>
              </a:spcAft>
              <a:buClr>
                <a:srgbClr val="000000"/>
              </a:buClr>
              <a:buFont typeface="Wingdings" pitchFamily="2" charset="2"/>
              <a:buAutoNum type="arabicPeriod"/>
            </a:pPr>
            <a:r>
              <a:rPr kumimoji="1" lang="ko-KR" altLang="en-US" sz="2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냉장고의 문을 만드는 기술이 더 요구될 것이다</a:t>
            </a:r>
            <a:r>
              <a:rPr kumimoji="1" lang="en-US" altLang="ko-KR" sz="2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Reverse Brainstorming </a:t>
            </a:r>
            <a:r>
              <a:rPr lang="ko-KR" altLang="en-US" dirty="0"/>
              <a:t>적용 사례</a:t>
            </a:r>
          </a:p>
        </p:txBody>
      </p:sp>
    </p:spTree>
    <p:extLst>
      <p:ext uri="{BB962C8B-B14F-4D97-AF65-F5344CB8AC3E}">
        <p14:creationId xmlns:p14="http://schemas.microsoft.com/office/powerpoint/2010/main" val="7891748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8. </a:t>
            </a:r>
            <a:r>
              <a:rPr lang="ko-KR" altLang="en-US" dirty="0"/>
              <a:t>쌍비교분석법</a:t>
            </a:r>
            <a:r>
              <a:rPr lang="en-US" altLang="ko-KR" dirty="0"/>
              <a:t>(Paired Comparison Analysis)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35360" y="1052736"/>
            <a:ext cx="11449272" cy="4525963"/>
          </a:xfrm>
        </p:spPr>
        <p:txBody>
          <a:bodyPr>
            <a:noAutofit/>
          </a:bodyPr>
          <a:lstStyle/>
          <a:p>
            <a:pPr marL="381000" indent="-381000">
              <a:lnSpc>
                <a:spcPct val="120000"/>
              </a:lnSpc>
              <a:spcBef>
                <a:spcPct val="30000"/>
              </a:spcBef>
              <a:spcAft>
                <a:spcPct val="30000"/>
              </a:spcAft>
            </a:pPr>
            <a:r>
              <a:rPr lang="ko-KR" altLang="en-US" sz="2800" dirty="0"/>
              <a:t>쌍비교분석법</a:t>
            </a:r>
            <a:r>
              <a:rPr lang="en-US" altLang="ko-KR" sz="2800" dirty="0"/>
              <a:t>(Paired Comparison Analysis)</a:t>
            </a:r>
            <a:r>
              <a:rPr lang="ko-KR" altLang="en-US" sz="2800" dirty="0"/>
              <a:t>이란</a:t>
            </a:r>
            <a:r>
              <a:rPr lang="en-US" altLang="ko-KR" sz="2800" dirty="0"/>
              <a:t>?</a:t>
            </a:r>
          </a:p>
          <a:p>
            <a:pPr marL="800100" lvl="1" indent="-342900">
              <a:lnSpc>
                <a:spcPct val="120000"/>
              </a:lnSpc>
              <a:spcBef>
                <a:spcPct val="30000"/>
              </a:spcBef>
              <a:spcAft>
                <a:spcPct val="30000"/>
              </a:spcAft>
            </a:pPr>
            <a:r>
              <a:rPr lang="ko-KR" altLang="en-US" sz="2400" dirty="0"/>
              <a:t>아이디어간의 비교를 해 우선 순위가 되는 아이디어를 선정하기 위한 기법</a:t>
            </a:r>
          </a:p>
          <a:p>
            <a:pPr marL="800100" lvl="1" indent="-342900">
              <a:lnSpc>
                <a:spcPct val="120000"/>
              </a:lnSpc>
              <a:spcBef>
                <a:spcPct val="30000"/>
              </a:spcBef>
              <a:spcAft>
                <a:spcPct val="30000"/>
              </a:spcAft>
              <a:buFont typeface="Wingdings" pitchFamily="2" charset="2"/>
              <a:buAutoNum type="circleNumDbPlain"/>
            </a:pPr>
            <a:r>
              <a:rPr lang="ko-KR" altLang="en-US" sz="2400" dirty="0"/>
              <a:t>비교표 만들기 </a:t>
            </a:r>
            <a:r>
              <a:rPr lang="en-US" altLang="ko-KR" sz="2400" dirty="0"/>
              <a:t>: </a:t>
            </a:r>
            <a:r>
              <a:rPr lang="ko-KR" altLang="en-US" sz="2400" dirty="0"/>
              <a:t>쌍비교분석표에 각 아이디어를 기록해 분석표를 완성</a:t>
            </a:r>
          </a:p>
          <a:p>
            <a:pPr marL="800100" lvl="1" indent="-342900">
              <a:lnSpc>
                <a:spcPct val="120000"/>
              </a:lnSpc>
              <a:spcBef>
                <a:spcPct val="30000"/>
              </a:spcBef>
              <a:spcAft>
                <a:spcPct val="30000"/>
              </a:spcAft>
              <a:buFont typeface="Wingdings" pitchFamily="2" charset="2"/>
              <a:buAutoNum type="circleNumDbPlain"/>
            </a:pPr>
            <a:r>
              <a:rPr lang="ko-KR" altLang="en-US" sz="2400" dirty="0" err="1"/>
              <a:t>쌍비교하기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ko-KR" altLang="en-US" sz="2400" dirty="0"/>
              <a:t>각 쌍을 비교해 각 칸에 더 중요한 아이디어와 그 점수를 </a:t>
            </a:r>
            <a:r>
              <a:rPr lang="en-US" altLang="ko-KR" sz="2400" dirty="0"/>
              <a:t>3</a:t>
            </a:r>
            <a:r>
              <a:rPr lang="ko-KR" altLang="en-US" sz="2400" dirty="0"/>
              <a:t>점 척도로 표기한다</a:t>
            </a:r>
            <a:r>
              <a:rPr lang="en-US" altLang="ko-KR" sz="2400" dirty="0"/>
              <a:t>.(1: </a:t>
            </a:r>
            <a:r>
              <a:rPr lang="ko-KR" altLang="en-US" sz="2400" dirty="0"/>
              <a:t>약간 중요</a:t>
            </a:r>
            <a:r>
              <a:rPr lang="en-US" altLang="ko-KR" sz="2400" dirty="0"/>
              <a:t>, 2:</a:t>
            </a:r>
            <a:r>
              <a:rPr lang="ko-KR" altLang="en-US" sz="2400" dirty="0"/>
              <a:t>상당히 중요</a:t>
            </a:r>
            <a:r>
              <a:rPr lang="en-US" altLang="ko-KR" sz="2400" dirty="0"/>
              <a:t>, 3:</a:t>
            </a:r>
            <a:r>
              <a:rPr lang="ko-KR" altLang="en-US" sz="2400" dirty="0"/>
              <a:t>매우 </a:t>
            </a:r>
            <a:r>
              <a:rPr lang="ko-KR" altLang="en-US" sz="2400" dirty="0" err="1"/>
              <a:t>종요</a:t>
            </a:r>
            <a:r>
              <a:rPr lang="en-US" altLang="ko-KR" sz="2400" dirty="0"/>
              <a:t>)</a:t>
            </a:r>
          </a:p>
          <a:p>
            <a:pPr marL="800100" lvl="1" indent="-342900">
              <a:lnSpc>
                <a:spcPct val="120000"/>
              </a:lnSpc>
              <a:spcBef>
                <a:spcPct val="30000"/>
              </a:spcBef>
              <a:spcAft>
                <a:spcPct val="30000"/>
              </a:spcAft>
              <a:buFont typeface="Wingdings" pitchFamily="2" charset="2"/>
              <a:buAutoNum type="circleNumDbPlain"/>
            </a:pPr>
            <a:r>
              <a:rPr lang="ko-KR" altLang="en-US" sz="2400" dirty="0" err="1"/>
              <a:t>점수구하기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ko-KR" altLang="en-US" sz="2400" dirty="0"/>
              <a:t>각 아이디어별로 그 옆에 기록된 점수를 더해서 각 아이디어의 총점을 구한다</a:t>
            </a:r>
            <a:r>
              <a:rPr lang="en-US" altLang="ko-KR" sz="2400" dirty="0"/>
              <a:t>.</a:t>
            </a:r>
          </a:p>
          <a:p>
            <a:pPr marL="800100" lvl="1" indent="-342900">
              <a:lnSpc>
                <a:spcPct val="120000"/>
              </a:lnSpc>
              <a:spcBef>
                <a:spcPct val="30000"/>
              </a:spcBef>
              <a:spcAft>
                <a:spcPct val="30000"/>
              </a:spcAft>
              <a:buFont typeface="Wingdings" pitchFamily="2" charset="2"/>
              <a:buAutoNum type="circleNumDbPlain"/>
            </a:pPr>
            <a:r>
              <a:rPr lang="ko-KR" altLang="en-US" sz="2400" dirty="0"/>
              <a:t>해석하기 </a:t>
            </a:r>
            <a:r>
              <a:rPr lang="en-US" altLang="ko-KR" sz="2400" dirty="0"/>
              <a:t>: </a:t>
            </a:r>
            <a:r>
              <a:rPr lang="ko-KR" altLang="en-US" sz="2400" dirty="0"/>
              <a:t>각 총점을 가지고 가장 우선 순위의 아이디어를 선정하고 상대적인 중요성을 해석한다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2201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PMI </a:t>
            </a:r>
            <a:r>
              <a:rPr lang="ko-KR" altLang="en-US" dirty="0"/>
              <a:t>의미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927589"/>
              </p:ext>
            </p:extLst>
          </p:nvPr>
        </p:nvGraphicFramePr>
        <p:xfrm>
          <a:off x="695400" y="1268762"/>
          <a:ext cx="11017224" cy="4589113"/>
        </p:xfrm>
        <a:graphic>
          <a:graphicData uri="http://schemas.openxmlformats.org/drawingml/2006/table">
            <a:tbl>
              <a:tblPr/>
              <a:tblGrid>
                <a:gridCol w="2490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26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38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87710" marR="87710" marT="80963" marB="80963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D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</a:p>
                  </a:txBody>
                  <a:tcPr marL="87710" marR="87710" marT="80963" marB="80963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D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6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P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(Plus)</a:t>
                      </a:r>
                    </a:p>
                  </a:txBody>
                  <a:tcPr marL="87710" marR="87710" marT="80963" marB="80963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D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좋은 점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긍정적인 측면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더하기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강점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아이디어에 대한 좋은 점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왜 그것을 좋아하는가</a:t>
                      </a:r>
                    </a:p>
                  </a:txBody>
                  <a:tcPr marL="87710" marR="87710" marT="80963" marB="80963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D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6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M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(Minus)</a:t>
                      </a:r>
                    </a:p>
                  </a:txBody>
                  <a:tcPr marL="87710" marR="87710" marT="80963" marB="80963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D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나쁜 점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부정적인 측면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빼기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약점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아이디어에 대한 나쁜 점</a:t>
                      </a: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왜 그것을 좋아하지 않는가</a:t>
                      </a:r>
                    </a:p>
                  </a:txBody>
                  <a:tcPr marL="87710" marR="87710" marT="80963" marB="80963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D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29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I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(Interesting)</a:t>
                      </a:r>
                    </a:p>
                  </a:txBody>
                  <a:tcPr marL="87710" marR="87710" marT="80963" marB="80963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D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좋지도</a:t>
                      </a:r>
                      <a:r>
                        <a:rPr kumimoji="0" lang="ko-K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나쁘지도</a:t>
                      </a:r>
                      <a:r>
                        <a:rPr kumimoji="0" lang="ko-K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아니하지만 흥미롭다고 생각되는 점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새로운 대안</a:t>
                      </a:r>
                      <a:r>
                        <a:rPr kumimoji="0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독특한 점</a:t>
                      </a:r>
                    </a:p>
                  </a:txBody>
                  <a:tcPr marL="87710" marR="87710" marT="80963" marB="80963" anchor="ctr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D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549" name="Rectangle 1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>
              <a:latin typeface="Book Antiqua" pitchFamily="18" charset="0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2120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-96688" y="0"/>
            <a:ext cx="12192000" cy="681430"/>
          </a:xfrm>
        </p:spPr>
        <p:txBody>
          <a:bodyPr/>
          <a:lstStyle/>
          <a:p>
            <a:pPr eaLnBrk="1" hangingPunct="1"/>
            <a:r>
              <a:rPr lang="ko-KR" altLang="en-US" sz="2800" dirty="0"/>
              <a:t>쌍비교분석법의 예</a:t>
            </a:r>
          </a:p>
        </p:txBody>
      </p:sp>
      <p:graphicFrame>
        <p:nvGraphicFramePr>
          <p:cNvPr id="1352900" name="Group 19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5018462"/>
              </p:ext>
            </p:extLst>
          </p:nvPr>
        </p:nvGraphicFramePr>
        <p:xfrm>
          <a:off x="623392" y="1556792"/>
          <a:ext cx="10972800" cy="4676775"/>
        </p:xfrm>
        <a:graphic>
          <a:graphicData uri="http://schemas.openxmlformats.org/drawingml/2006/table">
            <a:tbl>
              <a:tblPr/>
              <a:tblGrid>
                <a:gridCol w="2004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9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아이디어 </a:t>
                      </a: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B</a:t>
                      </a: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아이디어 </a:t>
                      </a: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C</a:t>
                      </a: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아이디어 </a:t>
                      </a: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D</a:t>
                      </a: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아이디어 </a:t>
                      </a: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E</a:t>
                      </a: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점수</a:t>
                      </a: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67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아이디어 </a:t>
                      </a: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A</a:t>
                      </a: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A2</a:t>
                      </a: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C3</a:t>
                      </a: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A1</a:t>
                      </a: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E2</a:t>
                      </a: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9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A =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B = 1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C = 7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D = 0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E = 4</a:t>
                      </a: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6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6</a:t>
                      </a: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21</a:t>
                      </a: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3</a:t>
                      </a: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8</a:t>
                      </a: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67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아이디어 </a:t>
                      </a: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B</a:t>
                      </a: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C1</a:t>
                      </a: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B1</a:t>
                      </a: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E1</a:t>
                      </a: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6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7</a:t>
                      </a: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1</a:t>
                      </a: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4</a:t>
                      </a: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67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아이디어 </a:t>
                      </a: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C</a:t>
                      </a: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C2</a:t>
                      </a: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C1</a:t>
                      </a: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6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14</a:t>
                      </a: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7</a:t>
                      </a: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767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아이디어 </a:t>
                      </a: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D</a:t>
                      </a: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E1</a:t>
                      </a: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76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4</a:t>
                      </a: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아이디어 </a:t>
                      </a: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E</a:t>
                      </a: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HY헤드라인M" pitchFamily="18" charset="-127"/>
                        <a:buNone/>
                        <a:tabLst/>
                      </a:pP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10592" marR="1105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301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883601"/>
            <a:ext cx="8850313" cy="504825"/>
          </a:xfrm>
        </p:spPr>
        <p:txBody>
          <a:bodyPr>
            <a:normAutofit fontScale="92500"/>
          </a:bodyPr>
          <a:lstStyle/>
          <a:p>
            <a:pPr algn="ctr">
              <a:buFont typeface="Wingdings" panose="05000000000000000000" pitchFamily="2" charset="2"/>
              <a:buChar char="l"/>
            </a:pPr>
            <a:r>
              <a:rPr lang="ko-KR" altLang="en-US" sz="2400" dirty="0"/>
              <a:t>해결해야 할 문제 </a:t>
            </a:r>
            <a:r>
              <a:rPr lang="en-US" altLang="ko-KR" sz="2400" dirty="0"/>
              <a:t>: </a:t>
            </a:r>
            <a:r>
              <a:rPr lang="en-US" altLang="ko-KR" sz="2400" dirty="0">
                <a:latin typeface="Arial" charset="0"/>
              </a:rPr>
              <a:t>‘</a:t>
            </a:r>
            <a:r>
              <a:rPr lang="ko-KR" altLang="en-US" sz="2400" dirty="0"/>
              <a:t>새로운 냉장고에 대한 아이디어</a:t>
            </a:r>
            <a:r>
              <a:rPr lang="ko-KR" altLang="en-US" sz="2400" dirty="0">
                <a:latin typeface="Arial" charset="0"/>
              </a:rPr>
              <a:t>’</a:t>
            </a:r>
            <a:r>
              <a:rPr lang="ko-KR" altLang="en-US" sz="2400" dirty="0"/>
              <a:t> 평가하기</a:t>
            </a:r>
          </a:p>
        </p:txBody>
      </p:sp>
    </p:spTree>
    <p:extLst>
      <p:ext uri="{BB962C8B-B14F-4D97-AF65-F5344CB8AC3E}">
        <p14:creationId xmlns:p14="http://schemas.microsoft.com/office/powerpoint/2010/main" val="12049667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쌍비교분석법 </a:t>
            </a:r>
            <a:r>
              <a:rPr lang="ko-KR" altLang="en-US" dirty="0">
                <a:effectLst/>
              </a:rPr>
              <a:t>실습</a:t>
            </a:r>
            <a:endParaRPr lang="en-US" altLang="ko-KR" dirty="0">
              <a:effectLst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ko-KR" altLang="en-US" dirty="0" err="1"/>
              <a:t>쌍비교법의</a:t>
            </a:r>
            <a:r>
              <a:rPr lang="ko-KR" altLang="en-US" dirty="0"/>
              <a:t> 원리를 활용한 </a:t>
            </a:r>
            <a:r>
              <a:rPr lang="en-US" altLang="ko-KR" dirty="0"/>
              <a:t>AHP </a:t>
            </a:r>
            <a:r>
              <a:rPr lang="ko-KR" altLang="en-US" dirty="0"/>
              <a:t>기법의 원리에 대해서 조사하고 사례를 작성하라</a:t>
            </a:r>
            <a:r>
              <a:rPr lang="en-US" altLang="ko-KR" dirty="0"/>
              <a:t>.</a:t>
            </a:r>
          </a:p>
        </p:txBody>
      </p:sp>
      <p:pic>
        <p:nvPicPr>
          <p:cNvPr id="44036" name="_x65383160" descr="EMB000009504a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942" y="2060848"/>
            <a:ext cx="2567999" cy="366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내용 개체 틀 2"/>
          <p:cNvSpPr>
            <a:spLocks/>
          </p:cNvSpPr>
          <p:nvPr/>
        </p:nvSpPr>
        <p:spPr bwMode="auto">
          <a:xfrm>
            <a:off x="911424" y="2492896"/>
            <a:ext cx="6264696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HY헤드라인M" pitchFamily="18" charset="-127"/>
              <a:buChar char="■"/>
            </a:pPr>
            <a:r>
              <a:rPr kumimoji="1" lang="ko-KR" altLang="en-US" sz="2000" dirty="0">
                <a:solidFill>
                  <a:srgbClr val="000000"/>
                </a:solidFill>
                <a:latin typeface="HY헤드라인M" pitchFamily="18" charset="-127"/>
              </a:rPr>
              <a:t>참조 문헌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l"/>
            </a:pPr>
            <a:r>
              <a:rPr kumimoji="1" lang="en-US" altLang="ko-KR" dirty="0">
                <a:solidFill>
                  <a:srgbClr val="000000"/>
                </a:solidFill>
                <a:latin typeface="HY헤드라인M" pitchFamily="18" charset="-127"/>
              </a:rPr>
              <a:t>R&amp;D </a:t>
            </a:r>
            <a:r>
              <a:rPr kumimoji="1" lang="ko-KR" altLang="en-US" dirty="0">
                <a:solidFill>
                  <a:srgbClr val="000000"/>
                </a:solidFill>
                <a:latin typeface="HY헤드라인M" pitchFamily="18" charset="-127"/>
              </a:rPr>
              <a:t>프로젝트 평가 및 선정</a:t>
            </a:r>
          </a:p>
          <a:p>
            <a:pPr marL="742950" lvl="1" indent="-285750">
              <a:spcBef>
                <a:spcPct val="20000"/>
              </a:spcBef>
            </a:pPr>
            <a:r>
              <a:rPr kumimoji="1" lang="ko-KR" altLang="en-US" dirty="0">
                <a:solidFill>
                  <a:srgbClr val="000000"/>
                </a:solidFill>
                <a:latin typeface="HY헤드라인M" pitchFamily="18" charset="-127"/>
              </a:rPr>
              <a:t>   </a:t>
            </a:r>
            <a:r>
              <a:rPr kumimoji="1" lang="en-US" altLang="ko-KR" dirty="0">
                <a:solidFill>
                  <a:srgbClr val="000000"/>
                </a:solidFill>
                <a:latin typeface="HY헤드라인M" pitchFamily="18" charset="-127"/>
              </a:rPr>
              <a:t>(</a:t>
            </a:r>
            <a:r>
              <a:rPr kumimoji="1" lang="ko-KR" altLang="en-US" dirty="0" err="1">
                <a:solidFill>
                  <a:srgbClr val="000000"/>
                </a:solidFill>
                <a:latin typeface="HY헤드라인M" pitchFamily="18" charset="-127"/>
              </a:rPr>
              <a:t>경희대학교</a:t>
            </a:r>
            <a:r>
              <a:rPr kumimoji="1" lang="ko-KR" altLang="en-US" dirty="0">
                <a:solidFill>
                  <a:srgbClr val="000000"/>
                </a:solidFill>
                <a:latin typeface="HY헤드라인M" pitchFamily="18" charset="-127"/>
              </a:rPr>
              <a:t> 산업 경영의 이해 </a:t>
            </a:r>
            <a:r>
              <a:rPr kumimoji="1" lang="en-US" altLang="ko-KR" dirty="0">
                <a:solidFill>
                  <a:srgbClr val="000000"/>
                </a:solidFill>
                <a:latin typeface="HY헤드라인M" pitchFamily="18" charset="-127"/>
              </a:rPr>
              <a:t>2008</a:t>
            </a:r>
            <a:r>
              <a:rPr kumimoji="1" lang="ko-KR" altLang="en-US" dirty="0">
                <a:solidFill>
                  <a:srgbClr val="000000"/>
                </a:solidFill>
                <a:latin typeface="HY헤드라인M" pitchFamily="18" charset="-127"/>
              </a:rPr>
              <a:t>년도 </a:t>
            </a:r>
            <a:r>
              <a:rPr kumimoji="1" lang="en-US" altLang="ko-KR" dirty="0">
                <a:solidFill>
                  <a:srgbClr val="000000"/>
                </a:solidFill>
                <a:latin typeface="HY헤드라인M" pitchFamily="18" charset="-127"/>
              </a:rPr>
              <a:t>1</a:t>
            </a:r>
            <a:r>
              <a:rPr kumimoji="1" lang="ko-KR" altLang="en-US" dirty="0">
                <a:solidFill>
                  <a:srgbClr val="000000"/>
                </a:solidFill>
                <a:latin typeface="HY헤드라인M" pitchFamily="18" charset="-127"/>
              </a:rPr>
              <a:t>학기</a:t>
            </a:r>
            <a:r>
              <a:rPr kumimoji="1" lang="en-US" altLang="ko-KR" dirty="0">
                <a:solidFill>
                  <a:srgbClr val="000000"/>
                </a:solidFill>
                <a:latin typeface="HY헤드라인M" pitchFamily="18" charset="-127"/>
              </a:rPr>
              <a:t>)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l"/>
            </a:pPr>
            <a:endParaRPr kumimoji="1" lang="en-US" altLang="ko-KR" dirty="0">
              <a:solidFill>
                <a:srgbClr val="000000"/>
              </a:solidFill>
              <a:latin typeface="HY헤드라인M" pitchFamily="18" charset="-127"/>
            </a:endParaRP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l"/>
            </a:pPr>
            <a:r>
              <a:rPr kumimoji="1" lang="en-US" altLang="ko-KR" dirty="0">
                <a:solidFill>
                  <a:srgbClr val="000000"/>
                </a:solidFill>
                <a:latin typeface="HY헤드라인M" pitchFamily="18" charset="-127"/>
              </a:rPr>
              <a:t> </a:t>
            </a:r>
            <a:r>
              <a:rPr kumimoji="1" lang="ko-KR" altLang="en-US" dirty="0" err="1">
                <a:solidFill>
                  <a:srgbClr val="000000"/>
                </a:solidFill>
                <a:latin typeface="HY헤드라인M" pitchFamily="18" charset="-127"/>
              </a:rPr>
              <a:t>위키백과사전</a:t>
            </a:r>
            <a:endParaRPr kumimoji="1" lang="ko-KR" altLang="en-US" dirty="0">
              <a:solidFill>
                <a:srgbClr val="000000"/>
              </a:solidFill>
              <a:latin typeface="HY헤드라인M" pitchFamily="18" charset="-127"/>
            </a:endParaRP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l"/>
            </a:pPr>
            <a:endParaRPr kumimoji="1" lang="ko-KR" altLang="en-US" dirty="0">
              <a:solidFill>
                <a:srgbClr val="000000"/>
              </a:solidFill>
              <a:latin typeface="HY헤드라인M" pitchFamily="18" charset="-127"/>
              <a:hlinkClick r:id="rId3"/>
            </a:endParaRP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l"/>
            </a:pPr>
            <a:r>
              <a:rPr kumimoji="1" lang="ko-KR" altLang="en-US" u="sng" dirty="0">
                <a:solidFill>
                  <a:srgbClr val="000000"/>
                </a:solidFill>
                <a:latin typeface="HY헤드라인M" pitchFamily="18" charset="-127"/>
                <a:hlinkClick r:id="rId3"/>
              </a:rPr>
              <a:t> </a:t>
            </a:r>
            <a:r>
              <a:rPr kumimoji="1" lang="en-US" altLang="ko-KR" u="sng" dirty="0">
                <a:solidFill>
                  <a:srgbClr val="000000"/>
                </a:solidFill>
                <a:latin typeface="HY헤드라인M" pitchFamily="18" charset="-127"/>
                <a:hlinkClick r:id="rId3"/>
              </a:rPr>
              <a:t>http://blog.naver.com/inventor/90000610627</a:t>
            </a:r>
            <a:endParaRPr kumimoji="1" lang="en-US" altLang="ko-KR" u="sng" dirty="0">
              <a:solidFill>
                <a:srgbClr val="000000"/>
              </a:solidFill>
              <a:latin typeface="HY헤드라인M" pitchFamily="18" charset="-127"/>
            </a:endParaRP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l"/>
            </a:pPr>
            <a:endParaRPr kumimoji="1" lang="en-US" altLang="ko-KR" dirty="0">
              <a:solidFill>
                <a:srgbClr val="000000"/>
              </a:solidFill>
              <a:latin typeface="HY헤드라인M" pitchFamily="18" charset="-127"/>
            </a:endParaRP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l"/>
            </a:pPr>
            <a:r>
              <a:rPr kumimoji="1" lang="en-US" altLang="ko-KR" dirty="0">
                <a:solidFill>
                  <a:srgbClr val="000000"/>
                </a:solidFill>
                <a:latin typeface="HY헤드라인M" pitchFamily="18" charset="-127"/>
              </a:rPr>
              <a:t> http://blog.naver.com/jisangjel/50021633964</a:t>
            </a:r>
          </a:p>
        </p:txBody>
      </p:sp>
    </p:spTree>
    <p:extLst>
      <p:ext uri="{BB962C8B-B14F-4D97-AF65-F5344CB8AC3E}">
        <p14:creationId xmlns:p14="http://schemas.microsoft.com/office/powerpoint/2010/main" val="1908701094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문제 해결 과정</a:t>
            </a:r>
            <a:endParaRPr lang="en-US" altLang="ko-KR" dirty="0">
              <a:effectLst/>
            </a:endParaRPr>
          </a:p>
        </p:txBody>
      </p:sp>
      <p:pic>
        <p:nvPicPr>
          <p:cNvPr id="44036" name="_x65383160" descr="EMB000009504a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684458"/>
            <a:ext cx="1307729" cy="186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695400" y="1124744"/>
            <a:ext cx="11089232" cy="5328592"/>
            <a:chOff x="-1384638" y="1125538"/>
            <a:chExt cx="10296863" cy="4876800"/>
          </a:xfrm>
        </p:grpSpPr>
        <p:sp>
          <p:nvSpPr>
            <p:cNvPr id="8" name="모서리가 둥근 직사각형 5"/>
            <p:cNvSpPr>
              <a:spLocks noChangeArrowheads="1"/>
            </p:cNvSpPr>
            <p:nvPr/>
          </p:nvSpPr>
          <p:spPr bwMode="auto">
            <a:xfrm>
              <a:off x="1206500" y="3697288"/>
              <a:ext cx="1925638" cy="431800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200" b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타원 6"/>
            <p:cNvSpPr>
              <a:spLocks noChangeArrowheads="1"/>
            </p:cNvSpPr>
            <p:nvPr/>
          </p:nvSpPr>
          <p:spPr bwMode="auto">
            <a:xfrm>
              <a:off x="1314450" y="3803650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b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타원 7"/>
            <p:cNvSpPr>
              <a:spLocks noChangeArrowheads="1"/>
            </p:cNvSpPr>
            <p:nvPr/>
          </p:nvSpPr>
          <p:spPr bwMode="auto">
            <a:xfrm>
              <a:off x="1604963" y="3803650"/>
              <a:ext cx="217487" cy="21590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200" b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타원 8"/>
            <p:cNvSpPr>
              <a:spLocks noChangeArrowheads="1"/>
            </p:cNvSpPr>
            <p:nvPr/>
          </p:nvSpPr>
          <p:spPr bwMode="auto">
            <a:xfrm>
              <a:off x="1895475" y="3803650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200" b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9"/>
            <p:cNvSpPr>
              <a:spLocks noChangeArrowheads="1"/>
            </p:cNvSpPr>
            <p:nvPr/>
          </p:nvSpPr>
          <p:spPr bwMode="auto">
            <a:xfrm>
              <a:off x="2185988" y="3803650"/>
              <a:ext cx="217487" cy="21590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200" b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타원 10"/>
            <p:cNvSpPr>
              <a:spLocks noChangeArrowheads="1"/>
            </p:cNvSpPr>
            <p:nvPr/>
          </p:nvSpPr>
          <p:spPr bwMode="auto">
            <a:xfrm>
              <a:off x="2476500" y="3803650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200" b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타원 11"/>
            <p:cNvSpPr>
              <a:spLocks noChangeArrowheads="1"/>
            </p:cNvSpPr>
            <p:nvPr/>
          </p:nvSpPr>
          <p:spPr bwMode="auto">
            <a:xfrm>
              <a:off x="2765425" y="3803650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ko-KR" altLang="en-US" sz="1200" b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모서리가 둥근 직사각형 16"/>
            <p:cNvSpPr>
              <a:spLocks noChangeArrowheads="1"/>
            </p:cNvSpPr>
            <p:nvPr/>
          </p:nvSpPr>
          <p:spPr bwMode="auto">
            <a:xfrm>
              <a:off x="1206500" y="4633913"/>
              <a:ext cx="1925638" cy="431800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2000" b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6" name="모서리가 둥근 직사각형 27"/>
            <p:cNvSpPr>
              <a:spLocks noChangeArrowheads="1"/>
            </p:cNvSpPr>
            <p:nvPr/>
          </p:nvSpPr>
          <p:spPr bwMode="auto">
            <a:xfrm>
              <a:off x="1206500" y="5570538"/>
              <a:ext cx="1925638" cy="431800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2000" b="0">
                <a:solidFill>
                  <a:srgbClr val="00B050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7" name="모서리가 둥근 직사각형 39"/>
            <p:cNvSpPr>
              <a:spLocks noChangeArrowheads="1"/>
            </p:cNvSpPr>
            <p:nvPr/>
          </p:nvSpPr>
          <p:spPr bwMode="auto">
            <a:xfrm>
              <a:off x="3494088" y="3697288"/>
              <a:ext cx="717550" cy="431800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200" b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40"/>
            <p:cNvSpPr>
              <a:spLocks noChangeArrowheads="1"/>
            </p:cNvSpPr>
            <p:nvPr/>
          </p:nvSpPr>
          <p:spPr bwMode="auto">
            <a:xfrm>
              <a:off x="3600450" y="3803650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1’</a:t>
              </a:r>
              <a:endParaRPr lang="ko-KR" altLang="en-US" sz="1200" b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타원 41"/>
            <p:cNvSpPr>
              <a:spLocks noChangeArrowheads="1"/>
            </p:cNvSpPr>
            <p:nvPr/>
          </p:nvSpPr>
          <p:spPr bwMode="auto">
            <a:xfrm>
              <a:off x="3892550" y="3803650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4’</a:t>
              </a:r>
              <a:endParaRPr lang="ko-KR" altLang="en-US" sz="1200" b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모서리가 둥근 직사각형 42"/>
            <p:cNvSpPr>
              <a:spLocks noChangeArrowheads="1"/>
            </p:cNvSpPr>
            <p:nvPr/>
          </p:nvSpPr>
          <p:spPr bwMode="auto">
            <a:xfrm>
              <a:off x="3494088" y="4633913"/>
              <a:ext cx="717550" cy="431800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2000" b="0">
                <a:solidFill>
                  <a:srgbClr val="FF0000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21" name="모서리가 둥근 직사각형 45"/>
            <p:cNvSpPr>
              <a:spLocks noChangeArrowheads="1"/>
            </p:cNvSpPr>
            <p:nvPr/>
          </p:nvSpPr>
          <p:spPr bwMode="auto">
            <a:xfrm>
              <a:off x="3494088" y="5570538"/>
              <a:ext cx="717550" cy="431800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2000" b="0">
                <a:solidFill>
                  <a:srgbClr val="00B050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22" name="직사각형 48"/>
            <p:cNvSpPr>
              <a:spLocks noChangeArrowheads="1"/>
            </p:cNvSpPr>
            <p:nvPr/>
          </p:nvSpPr>
          <p:spPr bwMode="auto">
            <a:xfrm>
              <a:off x="1270561" y="3304821"/>
              <a:ext cx="728156" cy="30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0" dirty="0">
                  <a:solidFill>
                    <a:srgbClr val="0000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그룹 </a:t>
              </a:r>
              <a:r>
                <a:rPr lang="en-US" altLang="ko-KR" sz="1600" b="0" dirty="0">
                  <a:solidFill>
                    <a:srgbClr val="0000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</a:t>
              </a:r>
            </a:p>
          </p:txBody>
        </p:sp>
        <p:sp>
          <p:nvSpPr>
            <p:cNvPr id="23" name="직사각형 49"/>
            <p:cNvSpPr>
              <a:spLocks noChangeArrowheads="1"/>
            </p:cNvSpPr>
            <p:nvPr/>
          </p:nvSpPr>
          <p:spPr bwMode="auto">
            <a:xfrm>
              <a:off x="1270561" y="4253325"/>
              <a:ext cx="728156" cy="30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0" dirty="0">
                  <a:solidFill>
                    <a:srgbClr val="FF33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그룹 </a:t>
              </a:r>
              <a:r>
                <a:rPr lang="en-US" altLang="ko-KR" sz="1600" b="0" dirty="0">
                  <a:solidFill>
                    <a:srgbClr val="FF33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</a:t>
              </a:r>
            </a:p>
          </p:txBody>
        </p:sp>
        <p:sp>
          <p:nvSpPr>
            <p:cNvPr id="24" name="직사각형 50"/>
            <p:cNvSpPr>
              <a:spLocks noChangeArrowheads="1"/>
            </p:cNvSpPr>
            <p:nvPr/>
          </p:nvSpPr>
          <p:spPr bwMode="auto">
            <a:xfrm>
              <a:off x="1254969" y="5144322"/>
              <a:ext cx="728156" cy="30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0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그룹 </a:t>
              </a:r>
              <a:r>
                <a:rPr lang="en-US" altLang="ko-KR" sz="1600" b="0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</a:p>
          </p:txBody>
        </p:sp>
        <p:cxnSp>
          <p:nvCxnSpPr>
            <p:cNvPr id="25" name="직선 화살표 연결선 52"/>
            <p:cNvCxnSpPr>
              <a:cxnSpLocks noChangeShapeType="1"/>
              <a:stCxn id="8" idx="3"/>
              <a:endCxn id="17" idx="1"/>
            </p:cNvCxnSpPr>
            <p:nvPr/>
          </p:nvCxnSpPr>
          <p:spPr bwMode="auto">
            <a:xfrm>
              <a:off x="3132138" y="3913188"/>
              <a:ext cx="361950" cy="0"/>
            </a:xfrm>
            <a:prstGeom prst="straightConnector1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" name="모서리가 둥근 직사각형 60"/>
            <p:cNvSpPr>
              <a:spLocks noChangeArrowheads="1"/>
            </p:cNvSpPr>
            <p:nvPr/>
          </p:nvSpPr>
          <p:spPr bwMode="auto">
            <a:xfrm>
              <a:off x="5351463" y="3697288"/>
              <a:ext cx="1597025" cy="431800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200" b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7" name="직선 화살표 연결선 63"/>
            <p:cNvCxnSpPr>
              <a:cxnSpLocks noChangeShapeType="1"/>
              <a:stCxn id="20" idx="3"/>
              <a:endCxn id="26" idx="1"/>
            </p:cNvCxnSpPr>
            <p:nvPr/>
          </p:nvCxnSpPr>
          <p:spPr bwMode="auto">
            <a:xfrm flipV="1">
              <a:off x="4211638" y="3913188"/>
              <a:ext cx="1139825" cy="936625"/>
            </a:xfrm>
            <a:prstGeom prst="straightConnector1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직선 화살표 연결선 66"/>
            <p:cNvCxnSpPr>
              <a:cxnSpLocks noChangeShapeType="1"/>
              <a:stCxn id="74" idx="3"/>
              <a:endCxn id="26" idx="1"/>
            </p:cNvCxnSpPr>
            <p:nvPr/>
          </p:nvCxnSpPr>
          <p:spPr bwMode="auto">
            <a:xfrm>
              <a:off x="4211638" y="1970088"/>
              <a:ext cx="1139825" cy="1943100"/>
            </a:xfrm>
            <a:prstGeom prst="straightConnector1">
              <a:avLst/>
            </a:prstGeom>
            <a:noFill/>
            <a:ln w="28575" algn="ctr">
              <a:solidFill>
                <a:srgbClr val="FFC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직선 화살표 연결선 69"/>
            <p:cNvCxnSpPr>
              <a:cxnSpLocks noChangeShapeType="1"/>
              <a:stCxn id="21" idx="3"/>
              <a:endCxn id="26" idx="1"/>
            </p:cNvCxnSpPr>
            <p:nvPr/>
          </p:nvCxnSpPr>
          <p:spPr bwMode="auto">
            <a:xfrm flipV="1">
              <a:off x="4211638" y="3913188"/>
              <a:ext cx="1139825" cy="1873250"/>
            </a:xfrm>
            <a:prstGeom prst="straightConnector1">
              <a:avLst/>
            </a:prstGeom>
            <a:noFill/>
            <a:ln w="28575" algn="ctr">
              <a:solidFill>
                <a:srgbClr val="00B05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타원 75"/>
            <p:cNvSpPr>
              <a:spLocks noChangeArrowheads="1"/>
            </p:cNvSpPr>
            <p:nvPr/>
          </p:nvSpPr>
          <p:spPr bwMode="auto">
            <a:xfrm>
              <a:off x="6026150" y="3805238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1’</a:t>
              </a:r>
              <a:endParaRPr lang="ko-KR" altLang="en-US" sz="1200" b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타원 78"/>
            <p:cNvSpPr>
              <a:spLocks noChangeArrowheads="1"/>
            </p:cNvSpPr>
            <p:nvPr/>
          </p:nvSpPr>
          <p:spPr bwMode="auto">
            <a:xfrm>
              <a:off x="6318250" y="3803650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FF33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5’</a:t>
              </a:r>
              <a:endParaRPr lang="ko-KR" altLang="en-US" sz="1200" b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타원 79"/>
            <p:cNvSpPr>
              <a:spLocks noChangeArrowheads="1"/>
            </p:cNvSpPr>
            <p:nvPr/>
          </p:nvSpPr>
          <p:spPr bwMode="auto">
            <a:xfrm>
              <a:off x="6607175" y="3805238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1’</a:t>
              </a:r>
              <a:endParaRPr lang="ko-KR" altLang="en-US" sz="1200" b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타원 86"/>
            <p:cNvSpPr>
              <a:spLocks noChangeArrowheads="1"/>
            </p:cNvSpPr>
            <p:nvPr/>
          </p:nvSpPr>
          <p:spPr bwMode="auto">
            <a:xfrm>
              <a:off x="1314450" y="4740275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b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타원 87"/>
            <p:cNvSpPr>
              <a:spLocks noChangeArrowheads="1"/>
            </p:cNvSpPr>
            <p:nvPr/>
          </p:nvSpPr>
          <p:spPr bwMode="auto">
            <a:xfrm>
              <a:off x="1604963" y="4740275"/>
              <a:ext cx="217487" cy="215900"/>
            </a:xfrm>
            <a:prstGeom prst="ellipse">
              <a:avLst/>
            </a:prstGeom>
            <a:noFill/>
            <a:ln w="28575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200" b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타원 88"/>
            <p:cNvSpPr>
              <a:spLocks noChangeArrowheads="1"/>
            </p:cNvSpPr>
            <p:nvPr/>
          </p:nvSpPr>
          <p:spPr bwMode="auto">
            <a:xfrm>
              <a:off x="1895475" y="4740275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200" b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타원 89"/>
            <p:cNvSpPr>
              <a:spLocks noChangeArrowheads="1"/>
            </p:cNvSpPr>
            <p:nvPr/>
          </p:nvSpPr>
          <p:spPr bwMode="auto">
            <a:xfrm>
              <a:off x="2185988" y="4740275"/>
              <a:ext cx="217487" cy="215900"/>
            </a:xfrm>
            <a:prstGeom prst="ellipse">
              <a:avLst/>
            </a:prstGeom>
            <a:noFill/>
            <a:ln w="28575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200" b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타원 90"/>
            <p:cNvSpPr>
              <a:spLocks noChangeArrowheads="1"/>
            </p:cNvSpPr>
            <p:nvPr/>
          </p:nvSpPr>
          <p:spPr bwMode="auto">
            <a:xfrm>
              <a:off x="2476500" y="4740275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200" b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타원 91"/>
            <p:cNvSpPr>
              <a:spLocks noChangeArrowheads="1"/>
            </p:cNvSpPr>
            <p:nvPr/>
          </p:nvSpPr>
          <p:spPr bwMode="auto">
            <a:xfrm>
              <a:off x="2765425" y="4740275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ko-KR" altLang="en-US" sz="1200" b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타원 96"/>
            <p:cNvSpPr>
              <a:spLocks noChangeArrowheads="1"/>
            </p:cNvSpPr>
            <p:nvPr/>
          </p:nvSpPr>
          <p:spPr bwMode="auto">
            <a:xfrm>
              <a:off x="3600450" y="4740275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3’</a:t>
              </a:r>
              <a:endParaRPr lang="ko-KR" altLang="en-US" sz="1200" b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타원 97"/>
            <p:cNvSpPr>
              <a:spLocks noChangeArrowheads="1"/>
            </p:cNvSpPr>
            <p:nvPr/>
          </p:nvSpPr>
          <p:spPr bwMode="auto">
            <a:xfrm>
              <a:off x="3892550" y="4740275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5’</a:t>
              </a:r>
              <a:endParaRPr lang="ko-KR" altLang="en-US" sz="1200" b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1" name="직선 화살표 연결선 98"/>
            <p:cNvCxnSpPr>
              <a:cxnSpLocks noChangeShapeType="1"/>
              <a:stCxn id="15" idx="3"/>
              <a:endCxn id="20" idx="1"/>
            </p:cNvCxnSpPr>
            <p:nvPr/>
          </p:nvCxnSpPr>
          <p:spPr bwMode="auto">
            <a:xfrm>
              <a:off x="3132138" y="4849813"/>
              <a:ext cx="361950" cy="0"/>
            </a:xfrm>
            <a:prstGeom prst="straightConnector1">
              <a:avLst/>
            </a:prstGeom>
            <a:noFill/>
            <a:ln w="28575" algn="ctr">
              <a:solidFill>
                <a:srgbClr val="FF33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" name="타원 99"/>
            <p:cNvSpPr>
              <a:spLocks noChangeArrowheads="1"/>
            </p:cNvSpPr>
            <p:nvPr/>
          </p:nvSpPr>
          <p:spPr bwMode="auto">
            <a:xfrm>
              <a:off x="1314450" y="5678488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b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타원 100"/>
            <p:cNvSpPr>
              <a:spLocks noChangeArrowheads="1"/>
            </p:cNvSpPr>
            <p:nvPr/>
          </p:nvSpPr>
          <p:spPr bwMode="auto">
            <a:xfrm>
              <a:off x="1604963" y="5678488"/>
              <a:ext cx="217487" cy="215900"/>
            </a:xfrm>
            <a:prstGeom prst="ellipse">
              <a:avLst/>
            </a:prstGeom>
            <a:noFill/>
            <a:ln w="28575" algn="ctr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200" b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타원 101"/>
            <p:cNvSpPr>
              <a:spLocks noChangeArrowheads="1"/>
            </p:cNvSpPr>
            <p:nvPr/>
          </p:nvSpPr>
          <p:spPr bwMode="auto">
            <a:xfrm>
              <a:off x="1895475" y="5678488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200" b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타원 102"/>
            <p:cNvSpPr>
              <a:spLocks noChangeArrowheads="1"/>
            </p:cNvSpPr>
            <p:nvPr/>
          </p:nvSpPr>
          <p:spPr bwMode="auto">
            <a:xfrm>
              <a:off x="2185988" y="5678488"/>
              <a:ext cx="217487" cy="215900"/>
            </a:xfrm>
            <a:prstGeom prst="ellipse">
              <a:avLst/>
            </a:prstGeom>
            <a:noFill/>
            <a:ln w="28575" algn="ctr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200" b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타원 103"/>
            <p:cNvSpPr>
              <a:spLocks noChangeArrowheads="1"/>
            </p:cNvSpPr>
            <p:nvPr/>
          </p:nvSpPr>
          <p:spPr bwMode="auto">
            <a:xfrm>
              <a:off x="2476500" y="5678488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200" b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타원 104"/>
            <p:cNvSpPr>
              <a:spLocks noChangeArrowheads="1"/>
            </p:cNvSpPr>
            <p:nvPr/>
          </p:nvSpPr>
          <p:spPr bwMode="auto">
            <a:xfrm>
              <a:off x="2765425" y="5678488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ko-KR" altLang="en-US" sz="1200" b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타원 109"/>
            <p:cNvSpPr>
              <a:spLocks noChangeArrowheads="1"/>
            </p:cNvSpPr>
            <p:nvPr/>
          </p:nvSpPr>
          <p:spPr bwMode="auto">
            <a:xfrm>
              <a:off x="3600450" y="5678488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1’</a:t>
              </a:r>
              <a:endParaRPr lang="ko-KR" altLang="en-US" sz="1200" b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타원 110"/>
            <p:cNvSpPr>
              <a:spLocks noChangeArrowheads="1"/>
            </p:cNvSpPr>
            <p:nvPr/>
          </p:nvSpPr>
          <p:spPr bwMode="auto">
            <a:xfrm>
              <a:off x="3892550" y="5678488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5’</a:t>
              </a:r>
              <a:endParaRPr lang="ko-KR" altLang="en-US" sz="1200" b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0" name="직선 화살표 연결선 111"/>
            <p:cNvCxnSpPr>
              <a:cxnSpLocks noChangeShapeType="1"/>
              <a:endCxn id="21" idx="1"/>
            </p:cNvCxnSpPr>
            <p:nvPr/>
          </p:nvCxnSpPr>
          <p:spPr bwMode="auto">
            <a:xfrm flipV="1">
              <a:off x="3132138" y="5786438"/>
              <a:ext cx="361950" cy="1587"/>
            </a:xfrm>
            <a:prstGeom prst="straightConnector1">
              <a:avLst/>
            </a:prstGeom>
            <a:noFill/>
            <a:ln w="28575" algn="ctr">
              <a:solidFill>
                <a:srgbClr val="00B05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" name="모서리가 둥근 직사각형 115"/>
            <p:cNvSpPr>
              <a:spLocks noChangeArrowheads="1"/>
            </p:cNvSpPr>
            <p:nvPr/>
          </p:nvSpPr>
          <p:spPr bwMode="auto">
            <a:xfrm>
              <a:off x="5351463" y="3121025"/>
              <a:ext cx="1597025" cy="431800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200" b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타원 116"/>
            <p:cNvSpPr>
              <a:spLocks noChangeArrowheads="1"/>
            </p:cNvSpPr>
            <p:nvPr/>
          </p:nvSpPr>
          <p:spPr bwMode="auto">
            <a:xfrm>
              <a:off x="6026150" y="3228975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1’</a:t>
              </a:r>
              <a:endParaRPr lang="ko-KR" altLang="en-US" sz="1200" b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타원 117"/>
            <p:cNvSpPr>
              <a:spLocks noChangeArrowheads="1"/>
            </p:cNvSpPr>
            <p:nvPr/>
          </p:nvSpPr>
          <p:spPr bwMode="auto">
            <a:xfrm>
              <a:off x="6318250" y="3227388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FF33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3’</a:t>
              </a:r>
              <a:endParaRPr lang="ko-KR" altLang="en-US" sz="1200" b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타원 118"/>
            <p:cNvSpPr>
              <a:spLocks noChangeArrowheads="1"/>
            </p:cNvSpPr>
            <p:nvPr/>
          </p:nvSpPr>
          <p:spPr bwMode="auto">
            <a:xfrm>
              <a:off x="6607175" y="3228975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1’</a:t>
              </a:r>
              <a:endParaRPr lang="ko-KR" altLang="en-US" sz="1200" b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모서리가 둥근 직사각형 119"/>
            <p:cNvSpPr>
              <a:spLocks noChangeArrowheads="1"/>
            </p:cNvSpPr>
            <p:nvPr/>
          </p:nvSpPr>
          <p:spPr bwMode="auto">
            <a:xfrm>
              <a:off x="5351463" y="4273550"/>
              <a:ext cx="1597025" cy="431800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200" b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타원 120"/>
            <p:cNvSpPr>
              <a:spLocks noChangeArrowheads="1"/>
            </p:cNvSpPr>
            <p:nvPr/>
          </p:nvSpPr>
          <p:spPr bwMode="auto">
            <a:xfrm>
              <a:off x="6026150" y="4381500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4’</a:t>
              </a:r>
              <a:endParaRPr lang="ko-KR" altLang="en-US" sz="1200" b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타원 121"/>
            <p:cNvSpPr>
              <a:spLocks noChangeArrowheads="1"/>
            </p:cNvSpPr>
            <p:nvPr/>
          </p:nvSpPr>
          <p:spPr bwMode="auto">
            <a:xfrm>
              <a:off x="6318250" y="4379913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FF33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5’</a:t>
              </a:r>
              <a:endParaRPr lang="ko-KR" altLang="en-US" sz="1200" b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타원 122"/>
            <p:cNvSpPr>
              <a:spLocks noChangeArrowheads="1"/>
            </p:cNvSpPr>
            <p:nvPr/>
          </p:nvSpPr>
          <p:spPr bwMode="auto">
            <a:xfrm>
              <a:off x="6607175" y="4381500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5’</a:t>
              </a:r>
              <a:endParaRPr lang="ko-KR" altLang="en-US" sz="1200" b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9" name="직선 화살표 연결선 123"/>
            <p:cNvCxnSpPr>
              <a:cxnSpLocks noChangeShapeType="1"/>
              <a:stCxn id="20" idx="3"/>
              <a:endCxn id="51" idx="1"/>
            </p:cNvCxnSpPr>
            <p:nvPr/>
          </p:nvCxnSpPr>
          <p:spPr bwMode="auto">
            <a:xfrm flipV="1">
              <a:off x="4211638" y="3336925"/>
              <a:ext cx="1139825" cy="1512888"/>
            </a:xfrm>
            <a:prstGeom prst="straightConnector1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직선 화살표 연결선 124"/>
            <p:cNvCxnSpPr>
              <a:cxnSpLocks noChangeShapeType="1"/>
              <a:stCxn id="17" idx="3"/>
              <a:endCxn id="51" idx="1"/>
            </p:cNvCxnSpPr>
            <p:nvPr/>
          </p:nvCxnSpPr>
          <p:spPr bwMode="auto">
            <a:xfrm flipV="1">
              <a:off x="4211638" y="3336925"/>
              <a:ext cx="1139825" cy="576263"/>
            </a:xfrm>
            <a:prstGeom prst="straightConnector1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" name="직선 화살표 연결선 125"/>
            <p:cNvCxnSpPr>
              <a:cxnSpLocks noChangeShapeType="1"/>
              <a:stCxn id="21" idx="3"/>
              <a:endCxn id="51" idx="1"/>
            </p:cNvCxnSpPr>
            <p:nvPr/>
          </p:nvCxnSpPr>
          <p:spPr bwMode="auto">
            <a:xfrm flipV="1">
              <a:off x="4211638" y="3336925"/>
              <a:ext cx="1139825" cy="2449513"/>
            </a:xfrm>
            <a:prstGeom prst="straightConnector1">
              <a:avLst/>
            </a:prstGeom>
            <a:noFill/>
            <a:ln w="28575" algn="ctr">
              <a:solidFill>
                <a:srgbClr val="00B05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" name="직선 화살표 연결선 132"/>
            <p:cNvCxnSpPr>
              <a:cxnSpLocks noChangeShapeType="1"/>
              <a:stCxn id="20" idx="3"/>
              <a:endCxn id="55" idx="1"/>
            </p:cNvCxnSpPr>
            <p:nvPr/>
          </p:nvCxnSpPr>
          <p:spPr bwMode="auto">
            <a:xfrm flipV="1">
              <a:off x="4211638" y="4489450"/>
              <a:ext cx="1139825" cy="360363"/>
            </a:xfrm>
            <a:prstGeom prst="straightConnector1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" name="직선 화살표 연결선 133"/>
            <p:cNvCxnSpPr>
              <a:cxnSpLocks noChangeShapeType="1"/>
              <a:stCxn id="17" idx="3"/>
              <a:endCxn id="55" idx="1"/>
            </p:cNvCxnSpPr>
            <p:nvPr/>
          </p:nvCxnSpPr>
          <p:spPr bwMode="auto">
            <a:xfrm>
              <a:off x="4211638" y="3913188"/>
              <a:ext cx="1139825" cy="576262"/>
            </a:xfrm>
            <a:prstGeom prst="straightConnector1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직선 화살표 연결선 134"/>
            <p:cNvCxnSpPr>
              <a:cxnSpLocks noChangeShapeType="1"/>
              <a:stCxn id="21" idx="3"/>
              <a:endCxn id="55" idx="1"/>
            </p:cNvCxnSpPr>
            <p:nvPr/>
          </p:nvCxnSpPr>
          <p:spPr bwMode="auto">
            <a:xfrm flipV="1">
              <a:off x="4211638" y="4489450"/>
              <a:ext cx="1139825" cy="1296988"/>
            </a:xfrm>
            <a:prstGeom prst="straightConnector1">
              <a:avLst/>
            </a:prstGeom>
            <a:noFill/>
            <a:ln w="28575" algn="ctr">
              <a:solidFill>
                <a:srgbClr val="00B05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" name="직선 화살표 연결선 148"/>
            <p:cNvCxnSpPr>
              <a:cxnSpLocks noChangeShapeType="1"/>
              <a:stCxn id="26" idx="3"/>
              <a:endCxn id="102" idx="1"/>
            </p:cNvCxnSpPr>
            <p:nvPr/>
          </p:nvCxnSpPr>
          <p:spPr bwMode="auto">
            <a:xfrm>
              <a:off x="6948488" y="3913188"/>
              <a:ext cx="366712" cy="0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6" name="모서리가 둥근 직사각형 5"/>
            <p:cNvSpPr>
              <a:spLocks noChangeArrowheads="1"/>
            </p:cNvSpPr>
            <p:nvPr/>
          </p:nvSpPr>
          <p:spPr bwMode="auto">
            <a:xfrm>
              <a:off x="1206500" y="1754188"/>
              <a:ext cx="1925638" cy="431800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200" b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타원 6"/>
            <p:cNvSpPr>
              <a:spLocks noChangeArrowheads="1"/>
            </p:cNvSpPr>
            <p:nvPr/>
          </p:nvSpPr>
          <p:spPr bwMode="auto">
            <a:xfrm>
              <a:off x="1314450" y="1860550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b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타원 7"/>
            <p:cNvSpPr>
              <a:spLocks noChangeArrowheads="1"/>
            </p:cNvSpPr>
            <p:nvPr/>
          </p:nvSpPr>
          <p:spPr bwMode="auto">
            <a:xfrm>
              <a:off x="1604963" y="1860550"/>
              <a:ext cx="217487" cy="215900"/>
            </a:xfrm>
            <a:prstGeom prst="ellipse">
              <a:avLst/>
            </a:prstGeom>
            <a:noFill/>
            <a:ln w="28575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200" b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타원 8"/>
            <p:cNvSpPr>
              <a:spLocks noChangeArrowheads="1"/>
            </p:cNvSpPr>
            <p:nvPr/>
          </p:nvSpPr>
          <p:spPr bwMode="auto">
            <a:xfrm>
              <a:off x="1895475" y="1860550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200" b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타원 9"/>
            <p:cNvSpPr>
              <a:spLocks noChangeArrowheads="1"/>
            </p:cNvSpPr>
            <p:nvPr/>
          </p:nvSpPr>
          <p:spPr bwMode="auto">
            <a:xfrm>
              <a:off x="2185988" y="1860550"/>
              <a:ext cx="217487" cy="215900"/>
            </a:xfrm>
            <a:prstGeom prst="ellipse">
              <a:avLst/>
            </a:prstGeom>
            <a:noFill/>
            <a:ln w="28575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200" b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타원 10"/>
            <p:cNvSpPr>
              <a:spLocks noChangeArrowheads="1"/>
            </p:cNvSpPr>
            <p:nvPr/>
          </p:nvSpPr>
          <p:spPr bwMode="auto">
            <a:xfrm>
              <a:off x="2476500" y="1860550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200" b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타원 11"/>
            <p:cNvSpPr>
              <a:spLocks noChangeArrowheads="1"/>
            </p:cNvSpPr>
            <p:nvPr/>
          </p:nvSpPr>
          <p:spPr bwMode="auto">
            <a:xfrm>
              <a:off x="2765425" y="1860550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ko-KR" altLang="en-US" sz="1200" b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모서리가 둥근 직사각형 16"/>
            <p:cNvSpPr>
              <a:spLocks noChangeArrowheads="1"/>
            </p:cNvSpPr>
            <p:nvPr/>
          </p:nvSpPr>
          <p:spPr bwMode="auto">
            <a:xfrm>
              <a:off x="1206500" y="2689225"/>
              <a:ext cx="1925638" cy="431800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2000" b="0">
                <a:solidFill>
                  <a:srgbClr val="002060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74" name="모서리가 둥근 직사각형 39"/>
            <p:cNvSpPr>
              <a:spLocks noChangeArrowheads="1"/>
            </p:cNvSpPr>
            <p:nvPr/>
          </p:nvSpPr>
          <p:spPr bwMode="auto">
            <a:xfrm>
              <a:off x="3494088" y="1754188"/>
              <a:ext cx="717550" cy="431800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200" b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타원 40"/>
            <p:cNvSpPr>
              <a:spLocks noChangeArrowheads="1"/>
            </p:cNvSpPr>
            <p:nvPr/>
          </p:nvSpPr>
          <p:spPr bwMode="auto">
            <a:xfrm>
              <a:off x="3600450" y="1860550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2’</a:t>
              </a:r>
              <a:endParaRPr lang="ko-KR" altLang="en-US" sz="1200" b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타원 41"/>
            <p:cNvSpPr>
              <a:spLocks noChangeArrowheads="1"/>
            </p:cNvSpPr>
            <p:nvPr/>
          </p:nvSpPr>
          <p:spPr bwMode="auto">
            <a:xfrm>
              <a:off x="3892550" y="1860550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 dirty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5’</a:t>
              </a:r>
              <a:endParaRPr lang="ko-KR" altLang="en-US" sz="1200" b="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모서리가 둥근 직사각형 42"/>
            <p:cNvSpPr>
              <a:spLocks noChangeArrowheads="1"/>
            </p:cNvSpPr>
            <p:nvPr/>
          </p:nvSpPr>
          <p:spPr bwMode="auto">
            <a:xfrm>
              <a:off x="3494088" y="2689225"/>
              <a:ext cx="717550" cy="431800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2000" b="0">
                <a:solidFill>
                  <a:srgbClr val="002060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78" name="직사각형 48"/>
            <p:cNvSpPr>
              <a:spLocks noChangeArrowheads="1"/>
            </p:cNvSpPr>
            <p:nvPr/>
          </p:nvSpPr>
          <p:spPr bwMode="auto">
            <a:xfrm>
              <a:off x="1270561" y="1342415"/>
              <a:ext cx="728156" cy="30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0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그룹</a:t>
              </a:r>
              <a:r>
                <a:rPr lang="en-US" altLang="ko-KR" sz="1600" b="0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1</a:t>
              </a:r>
              <a:endParaRPr lang="ko-KR" altLang="en-US" sz="2000" b="0" dirty="0">
                <a:solidFill>
                  <a:srgbClr val="FFC000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79" name="직사각형 49"/>
            <p:cNvSpPr>
              <a:spLocks noChangeArrowheads="1"/>
            </p:cNvSpPr>
            <p:nvPr/>
          </p:nvSpPr>
          <p:spPr bwMode="auto">
            <a:xfrm>
              <a:off x="1254971" y="2316984"/>
              <a:ext cx="728156" cy="30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0" dirty="0">
                  <a:solidFill>
                    <a:srgbClr val="00206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그룹 </a:t>
              </a:r>
              <a:r>
                <a:rPr lang="en-US" altLang="ko-KR" sz="1600" b="0" dirty="0">
                  <a:solidFill>
                    <a:srgbClr val="00206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</a:p>
          </p:txBody>
        </p:sp>
        <p:cxnSp>
          <p:nvCxnSpPr>
            <p:cNvPr id="80" name="직선 화살표 연결선 52"/>
            <p:cNvCxnSpPr>
              <a:cxnSpLocks noChangeShapeType="1"/>
              <a:stCxn id="66" idx="3"/>
              <a:endCxn id="74" idx="1"/>
            </p:cNvCxnSpPr>
            <p:nvPr/>
          </p:nvCxnSpPr>
          <p:spPr bwMode="auto">
            <a:xfrm>
              <a:off x="3132138" y="1970088"/>
              <a:ext cx="361950" cy="0"/>
            </a:xfrm>
            <a:prstGeom prst="straightConnector1">
              <a:avLst/>
            </a:prstGeom>
            <a:noFill/>
            <a:ln w="28575" algn="ctr">
              <a:solidFill>
                <a:srgbClr val="FFC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1" name="타원 86"/>
            <p:cNvSpPr>
              <a:spLocks noChangeArrowheads="1"/>
            </p:cNvSpPr>
            <p:nvPr/>
          </p:nvSpPr>
          <p:spPr bwMode="auto">
            <a:xfrm>
              <a:off x="1314450" y="2795588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 dirty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b="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타원 87"/>
            <p:cNvSpPr>
              <a:spLocks noChangeArrowheads="1"/>
            </p:cNvSpPr>
            <p:nvPr/>
          </p:nvSpPr>
          <p:spPr bwMode="auto">
            <a:xfrm>
              <a:off x="1604963" y="2795588"/>
              <a:ext cx="217487" cy="215900"/>
            </a:xfrm>
            <a:prstGeom prst="ellipse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200" b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타원 88"/>
            <p:cNvSpPr>
              <a:spLocks noChangeArrowheads="1"/>
            </p:cNvSpPr>
            <p:nvPr/>
          </p:nvSpPr>
          <p:spPr bwMode="auto">
            <a:xfrm>
              <a:off x="1895475" y="2795588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200" b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타원 89"/>
            <p:cNvSpPr>
              <a:spLocks noChangeArrowheads="1"/>
            </p:cNvSpPr>
            <p:nvPr/>
          </p:nvSpPr>
          <p:spPr bwMode="auto">
            <a:xfrm>
              <a:off x="2185988" y="2795588"/>
              <a:ext cx="217487" cy="215900"/>
            </a:xfrm>
            <a:prstGeom prst="ellipse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200" b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타원 90"/>
            <p:cNvSpPr>
              <a:spLocks noChangeArrowheads="1"/>
            </p:cNvSpPr>
            <p:nvPr/>
          </p:nvSpPr>
          <p:spPr bwMode="auto">
            <a:xfrm>
              <a:off x="2476500" y="2795588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lang="ko-KR" altLang="en-US" sz="1200" b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타원 91"/>
            <p:cNvSpPr>
              <a:spLocks noChangeArrowheads="1"/>
            </p:cNvSpPr>
            <p:nvPr/>
          </p:nvSpPr>
          <p:spPr bwMode="auto">
            <a:xfrm>
              <a:off x="2765425" y="2795588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ko-KR" altLang="en-US" sz="1200" b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타원 96"/>
            <p:cNvSpPr>
              <a:spLocks noChangeArrowheads="1"/>
            </p:cNvSpPr>
            <p:nvPr/>
          </p:nvSpPr>
          <p:spPr bwMode="auto">
            <a:xfrm>
              <a:off x="3600450" y="2795588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5’</a:t>
              </a:r>
              <a:endParaRPr lang="ko-KR" altLang="en-US" sz="1200" b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타원 97"/>
            <p:cNvSpPr>
              <a:spLocks noChangeArrowheads="1"/>
            </p:cNvSpPr>
            <p:nvPr/>
          </p:nvSpPr>
          <p:spPr bwMode="auto">
            <a:xfrm>
              <a:off x="3892550" y="2795588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6’</a:t>
              </a:r>
              <a:endParaRPr lang="ko-KR" altLang="en-US" sz="1200" b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89" name="직선 화살표 연결선 98"/>
            <p:cNvCxnSpPr>
              <a:cxnSpLocks noChangeShapeType="1"/>
              <a:stCxn id="73" idx="3"/>
              <a:endCxn id="77" idx="1"/>
            </p:cNvCxnSpPr>
            <p:nvPr/>
          </p:nvCxnSpPr>
          <p:spPr bwMode="auto">
            <a:xfrm>
              <a:off x="3132138" y="2905125"/>
              <a:ext cx="361950" cy="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" name="직선 화살표 연결선 124"/>
            <p:cNvCxnSpPr>
              <a:cxnSpLocks noChangeShapeType="1"/>
              <a:stCxn id="74" idx="3"/>
              <a:endCxn id="51" idx="1"/>
            </p:cNvCxnSpPr>
            <p:nvPr/>
          </p:nvCxnSpPr>
          <p:spPr bwMode="auto">
            <a:xfrm>
              <a:off x="4211638" y="1970088"/>
              <a:ext cx="1139825" cy="1366837"/>
            </a:xfrm>
            <a:prstGeom prst="straightConnector1">
              <a:avLst/>
            </a:prstGeom>
            <a:noFill/>
            <a:ln w="28575" algn="ctr">
              <a:solidFill>
                <a:srgbClr val="FFC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" name="직선 화살표 연결선 124"/>
            <p:cNvCxnSpPr>
              <a:cxnSpLocks noChangeShapeType="1"/>
              <a:stCxn id="77" idx="3"/>
              <a:endCxn id="51" idx="1"/>
            </p:cNvCxnSpPr>
            <p:nvPr/>
          </p:nvCxnSpPr>
          <p:spPr bwMode="auto">
            <a:xfrm>
              <a:off x="4211638" y="2905125"/>
              <a:ext cx="1139825" cy="4318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" name="직선 화살표 연결선 66"/>
            <p:cNvCxnSpPr>
              <a:cxnSpLocks noChangeShapeType="1"/>
              <a:stCxn id="74" idx="3"/>
              <a:endCxn id="55" idx="1"/>
            </p:cNvCxnSpPr>
            <p:nvPr/>
          </p:nvCxnSpPr>
          <p:spPr bwMode="auto">
            <a:xfrm>
              <a:off x="4211638" y="1970088"/>
              <a:ext cx="1139825" cy="2519362"/>
            </a:xfrm>
            <a:prstGeom prst="straightConnector1">
              <a:avLst/>
            </a:prstGeom>
            <a:noFill/>
            <a:ln w="28575" algn="ctr">
              <a:solidFill>
                <a:srgbClr val="FFC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" name="직선 화살표 연결선 124"/>
            <p:cNvCxnSpPr>
              <a:cxnSpLocks noChangeShapeType="1"/>
              <a:stCxn id="77" idx="3"/>
              <a:endCxn id="26" idx="1"/>
            </p:cNvCxnSpPr>
            <p:nvPr/>
          </p:nvCxnSpPr>
          <p:spPr bwMode="auto">
            <a:xfrm>
              <a:off x="4211638" y="2905125"/>
              <a:ext cx="1139825" cy="1008063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" name="직선 화살표 연결선 124"/>
            <p:cNvCxnSpPr>
              <a:cxnSpLocks noChangeShapeType="1"/>
              <a:stCxn id="77" idx="3"/>
              <a:endCxn id="55" idx="1"/>
            </p:cNvCxnSpPr>
            <p:nvPr/>
          </p:nvCxnSpPr>
          <p:spPr bwMode="auto">
            <a:xfrm>
              <a:off x="4211638" y="2905125"/>
              <a:ext cx="1139825" cy="1584325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" name="직선 화살표 연결선 124"/>
            <p:cNvCxnSpPr>
              <a:cxnSpLocks noChangeShapeType="1"/>
              <a:stCxn id="17" idx="3"/>
              <a:endCxn id="26" idx="1"/>
            </p:cNvCxnSpPr>
            <p:nvPr/>
          </p:nvCxnSpPr>
          <p:spPr bwMode="auto">
            <a:xfrm>
              <a:off x="4211638" y="3913188"/>
              <a:ext cx="1139825" cy="0"/>
            </a:xfrm>
            <a:prstGeom prst="straightConnector1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6" name="타원 75"/>
            <p:cNvSpPr>
              <a:spLocks noChangeArrowheads="1"/>
            </p:cNvSpPr>
            <p:nvPr/>
          </p:nvSpPr>
          <p:spPr bwMode="auto">
            <a:xfrm>
              <a:off x="5435600" y="3805238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2’</a:t>
              </a:r>
              <a:endParaRPr lang="ko-KR" altLang="en-US" sz="1200" b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타원 78"/>
            <p:cNvSpPr>
              <a:spLocks noChangeArrowheads="1"/>
            </p:cNvSpPr>
            <p:nvPr/>
          </p:nvSpPr>
          <p:spPr bwMode="auto">
            <a:xfrm>
              <a:off x="5726113" y="3803650"/>
              <a:ext cx="217487" cy="215900"/>
            </a:xfrm>
            <a:prstGeom prst="ellipse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6’</a:t>
              </a:r>
              <a:endParaRPr lang="ko-KR" altLang="en-US" sz="1200" b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타원 116"/>
            <p:cNvSpPr>
              <a:spLocks noChangeArrowheads="1"/>
            </p:cNvSpPr>
            <p:nvPr/>
          </p:nvSpPr>
          <p:spPr bwMode="auto">
            <a:xfrm>
              <a:off x="5435600" y="3228975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2’</a:t>
              </a:r>
              <a:endParaRPr lang="ko-KR" altLang="en-US" sz="1200" b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타원 117"/>
            <p:cNvSpPr>
              <a:spLocks noChangeArrowheads="1"/>
            </p:cNvSpPr>
            <p:nvPr/>
          </p:nvSpPr>
          <p:spPr bwMode="auto">
            <a:xfrm>
              <a:off x="5726113" y="3227388"/>
              <a:ext cx="217487" cy="215900"/>
            </a:xfrm>
            <a:prstGeom prst="ellipse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5’</a:t>
              </a:r>
              <a:endParaRPr lang="ko-KR" altLang="en-US" sz="1200" b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타원 120"/>
            <p:cNvSpPr>
              <a:spLocks noChangeArrowheads="1"/>
            </p:cNvSpPr>
            <p:nvPr/>
          </p:nvSpPr>
          <p:spPr bwMode="auto">
            <a:xfrm>
              <a:off x="5435600" y="4381500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5’</a:t>
              </a:r>
              <a:endParaRPr lang="ko-KR" altLang="en-US" sz="1200" b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타원 121"/>
            <p:cNvSpPr>
              <a:spLocks noChangeArrowheads="1"/>
            </p:cNvSpPr>
            <p:nvPr/>
          </p:nvSpPr>
          <p:spPr bwMode="auto">
            <a:xfrm>
              <a:off x="5726113" y="4379913"/>
              <a:ext cx="217487" cy="215900"/>
            </a:xfrm>
            <a:prstGeom prst="ellipse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5’</a:t>
              </a:r>
              <a:endParaRPr lang="ko-KR" altLang="en-US" sz="1200" b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모서리가 둥근 직사각형 60"/>
            <p:cNvSpPr>
              <a:spLocks noChangeArrowheads="1"/>
            </p:cNvSpPr>
            <p:nvPr/>
          </p:nvSpPr>
          <p:spPr bwMode="auto">
            <a:xfrm>
              <a:off x="7315200" y="3697288"/>
              <a:ext cx="1597025" cy="431800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200" b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타원 75"/>
            <p:cNvSpPr>
              <a:spLocks noChangeArrowheads="1"/>
            </p:cNvSpPr>
            <p:nvPr/>
          </p:nvSpPr>
          <p:spPr bwMode="auto">
            <a:xfrm>
              <a:off x="7991475" y="3805238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1’</a:t>
              </a:r>
              <a:endParaRPr lang="ko-KR" altLang="en-US" sz="1200" b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타원 78"/>
            <p:cNvSpPr>
              <a:spLocks noChangeArrowheads="1"/>
            </p:cNvSpPr>
            <p:nvPr/>
          </p:nvSpPr>
          <p:spPr bwMode="auto">
            <a:xfrm>
              <a:off x="8281988" y="3803650"/>
              <a:ext cx="217487" cy="215900"/>
            </a:xfrm>
            <a:prstGeom prst="ellipse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FF33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5’</a:t>
              </a:r>
              <a:endParaRPr lang="ko-KR" altLang="en-US" sz="1200" b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타원 79"/>
            <p:cNvSpPr>
              <a:spLocks noChangeArrowheads="1"/>
            </p:cNvSpPr>
            <p:nvPr/>
          </p:nvSpPr>
          <p:spPr bwMode="auto">
            <a:xfrm>
              <a:off x="8572500" y="3805238"/>
              <a:ext cx="217488" cy="215900"/>
            </a:xfrm>
            <a:prstGeom prst="ellipse">
              <a:avLst/>
            </a:prstGeom>
            <a:noFill/>
            <a:ln w="28575" algn="ctr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1’</a:t>
              </a:r>
              <a:endParaRPr lang="ko-KR" altLang="en-US" sz="1200" b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타원 75"/>
            <p:cNvSpPr>
              <a:spLocks noChangeArrowheads="1"/>
            </p:cNvSpPr>
            <p:nvPr/>
          </p:nvSpPr>
          <p:spPr bwMode="auto">
            <a:xfrm>
              <a:off x="7399338" y="3805238"/>
              <a:ext cx="217487" cy="215900"/>
            </a:xfrm>
            <a:prstGeom prst="ellipse">
              <a:avLst/>
            </a:prstGeom>
            <a:noFill/>
            <a:ln w="28575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2’</a:t>
              </a:r>
              <a:endParaRPr lang="ko-KR" altLang="en-US" sz="1200" b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타원 78"/>
            <p:cNvSpPr>
              <a:spLocks noChangeArrowheads="1"/>
            </p:cNvSpPr>
            <p:nvPr/>
          </p:nvSpPr>
          <p:spPr bwMode="auto">
            <a:xfrm>
              <a:off x="7689850" y="3803650"/>
              <a:ext cx="219075" cy="215900"/>
            </a:xfrm>
            <a:prstGeom prst="ellipse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6’</a:t>
              </a:r>
              <a:endParaRPr lang="ko-KR" altLang="en-US" sz="1200" b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직사각형 48"/>
            <p:cNvSpPr>
              <a:spLocks noChangeArrowheads="1"/>
            </p:cNvSpPr>
            <p:nvPr/>
          </p:nvSpPr>
          <p:spPr bwMode="auto">
            <a:xfrm>
              <a:off x="5378107" y="2441574"/>
              <a:ext cx="1569137" cy="535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그룹간 조합</a:t>
              </a:r>
              <a:endParaRPr lang="en-US" altLang="ko-KR" sz="1600" b="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최선의 아이디어</a:t>
              </a:r>
              <a:endParaRPr lang="en-US" altLang="ko-KR" sz="1600" b="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09" name="직사각형 48"/>
            <p:cNvSpPr>
              <a:spLocks noChangeArrowheads="1"/>
            </p:cNvSpPr>
            <p:nvPr/>
          </p:nvSpPr>
          <p:spPr bwMode="auto">
            <a:xfrm>
              <a:off x="7633437" y="3036888"/>
              <a:ext cx="933563" cy="535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선정된</a:t>
              </a:r>
              <a:endParaRPr lang="en-US" altLang="ko-KR" sz="1600" b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아이디어</a:t>
              </a:r>
              <a:endParaRPr lang="en-US" altLang="ko-KR" sz="1600" b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10" name="직사각형 48"/>
            <p:cNvSpPr>
              <a:spLocks noChangeArrowheads="1"/>
            </p:cNvSpPr>
            <p:nvPr/>
          </p:nvSpPr>
          <p:spPr bwMode="auto">
            <a:xfrm>
              <a:off x="3082581" y="1125538"/>
              <a:ext cx="1569137" cy="535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그룹내 조합</a:t>
              </a:r>
              <a:endParaRPr lang="en-US" altLang="ko-KR" sz="1600" b="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양질의 아이디어</a:t>
              </a:r>
              <a:endParaRPr lang="en-US" altLang="ko-KR" sz="1600" b="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11" name="모서리가 둥근 직사각형 5"/>
            <p:cNvSpPr>
              <a:spLocks noChangeArrowheads="1"/>
            </p:cNvSpPr>
            <p:nvPr/>
          </p:nvSpPr>
          <p:spPr bwMode="auto">
            <a:xfrm>
              <a:off x="-1384638" y="1688551"/>
              <a:ext cx="1925638" cy="4313787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200" b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2" name="직선 화살표 연결선 124"/>
            <p:cNvCxnSpPr>
              <a:cxnSpLocks noChangeShapeType="1"/>
              <a:stCxn id="111" idx="3"/>
              <a:endCxn id="66" idx="1"/>
            </p:cNvCxnSpPr>
            <p:nvPr/>
          </p:nvCxnSpPr>
          <p:spPr bwMode="auto">
            <a:xfrm flipV="1">
              <a:off x="541000" y="1970088"/>
              <a:ext cx="665500" cy="1875357"/>
            </a:xfrm>
            <a:prstGeom prst="straightConnector1">
              <a:avLst/>
            </a:prstGeom>
            <a:noFill/>
            <a:ln w="28575" algn="ctr">
              <a:solidFill>
                <a:schemeClr val="bg1">
                  <a:lumMod val="50000"/>
                </a:schemeClr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" name="직선 화살표 연결선 124"/>
            <p:cNvCxnSpPr>
              <a:cxnSpLocks noChangeShapeType="1"/>
              <a:stCxn id="111" idx="3"/>
              <a:endCxn id="73" idx="1"/>
            </p:cNvCxnSpPr>
            <p:nvPr/>
          </p:nvCxnSpPr>
          <p:spPr bwMode="auto">
            <a:xfrm flipV="1">
              <a:off x="541000" y="2905125"/>
              <a:ext cx="665500" cy="940320"/>
            </a:xfrm>
            <a:prstGeom prst="straightConnector1">
              <a:avLst/>
            </a:prstGeom>
            <a:noFill/>
            <a:ln w="28575" algn="ctr">
              <a:solidFill>
                <a:schemeClr val="bg1">
                  <a:lumMod val="50000"/>
                </a:schemeClr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직선 화살표 연결선 124"/>
            <p:cNvCxnSpPr>
              <a:cxnSpLocks noChangeShapeType="1"/>
              <a:stCxn id="111" idx="3"/>
              <a:endCxn id="8" idx="1"/>
            </p:cNvCxnSpPr>
            <p:nvPr/>
          </p:nvCxnSpPr>
          <p:spPr bwMode="auto">
            <a:xfrm>
              <a:off x="541000" y="3845445"/>
              <a:ext cx="665500" cy="67743"/>
            </a:xfrm>
            <a:prstGeom prst="straightConnector1">
              <a:avLst/>
            </a:prstGeom>
            <a:noFill/>
            <a:ln w="28575" algn="ctr">
              <a:solidFill>
                <a:schemeClr val="bg1">
                  <a:lumMod val="50000"/>
                </a:schemeClr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" name="직선 화살표 연결선 124"/>
            <p:cNvCxnSpPr>
              <a:cxnSpLocks noChangeShapeType="1"/>
              <a:stCxn id="111" idx="3"/>
              <a:endCxn id="15" idx="1"/>
            </p:cNvCxnSpPr>
            <p:nvPr/>
          </p:nvCxnSpPr>
          <p:spPr bwMode="auto">
            <a:xfrm>
              <a:off x="541000" y="3845445"/>
              <a:ext cx="665500" cy="1004368"/>
            </a:xfrm>
            <a:prstGeom prst="straightConnector1">
              <a:avLst/>
            </a:prstGeom>
            <a:noFill/>
            <a:ln w="28575" algn="ctr">
              <a:solidFill>
                <a:schemeClr val="bg1">
                  <a:lumMod val="50000"/>
                </a:schemeClr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" name="직선 화살표 연결선 124"/>
            <p:cNvCxnSpPr>
              <a:cxnSpLocks noChangeShapeType="1"/>
              <a:stCxn id="111" idx="3"/>
              <a:endCxn id="16" idx="1"/>
            </p:cNvCxnSpPr>
            <p:nvPr/>
          </p:nvCxnSpPr>
          <p:spPr bwMode="auto">
            <a:xfrm>
              <a:off x="541000" y="3845445"/>
              <a:ext cx="665500" cy="1940994"/>
            </a:xfrm>
            <a:prstGeom prst="straightConnector1">
              <a:avLst/>
            </a:prstGeom>
            <a:noFill/>
            <a:ln w="28575" algn="ctr">
              <a:solidFill>
                <a:schemeClr val="bg1">
                  <a:lumMod val="50000"/>
                </a:schemeClr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7" name="직사각형 48"/>
            <p:cNvSpPr>
              <a:spLocks noChangeArrowheads="1"/>
            </p:cNvSpPr>
            <p:nvPr/>
          </p:nvSpPr>
          <p:spPr bwMode="auto">
            <a:xfrm>
              <a:off x="610507" y="2063130"/>
              <a:ext cx="361994" cy="760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b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1pPr>
              <a:lvl2pPr marL="742950" indent="-285750" algn="l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>
                  <a:solidFill>
                    <a:srgbClr val="0000FF"/>
                  </a:solidFill>
                  <a:latin typeface="휴먼견출새내기체" pitchFamily="18" charset="-127"/>
                  <a:ea typeface="휴먼견출새내기체" pitchFamily="18" charset="-127"/>
                </a:defRPr>
              </a:lvl2pPr>
              <a:lvl3pPr marL="1143000" indent="-228600" algn="l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>
                  <a:solidFill>
                    <a:schemeClr val="tx1"/>
                  </a:solidFill>
                  <a:latin typeface="휴먼견출새내기체" pitchFamily="18" charset="-127"/>
                  <a:ea typeface="휴먼견출새내기체" pitchFamily="18" charset="-127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그</a:t>
              </a:r>
              <a:endParaRPr lang="en-US" altLang="ko-KR" sz="1600" b="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0" dirty="0" err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룹</a:t>
              </a:r>
              <a:endParaRPr lang="en-US" altLang="ko-KR" sz="1600" b="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600" b="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화</a:t>
              </a:r>
              <a:endParaRPr lang="ko-KR" altLang="en-US" sz="2000" b="0" dirty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</p:grpSp>
      <p:sp>
        <p:nvSpPr>
          <p:cNvPr id="118" name="직사각형 48"/>
          <p:cNvSpPr>
            <a:spLocks noChangeArrowheads="1"/>
          </p:cNvSpPr>
          <p:nvPr/>
        </p:nvSpPr>
        <p:spPr bwMode="auto">
          <a:xfrm>
            <a:off x="801443" y="1224243"/>
            <a:ext cx="171420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Wingdings" panose="05000000000000000000" pitchFamily="2" charset="2"/>
              <a:buChar char="q"/>
              <a:defRPr kumimoji="1" b="1">
                <a:solidFill>
                  <a:schemeClr val="tx1"/>
                </a:solidFill>
                <a:latin typeface="휴먼견출새내기체" pitchFamily="18" charset="-127"/>
                <a:ea typeface="휴먼견출새내기체" pitchFamily="18" charset="-127"/>
              </a:defRPr>
            </a:lvl1pPr>
            <a:lvl2pPr marL="742950" indent="-285750" algn="l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kumimoji="1">
                <a:solidFill>
                  <a:srgbClr val="0000FF"/>
                </a:solidFill>
                <a:latin typeface="휴먼견출새내기체" pitchFamily="18" charset="-127"/>
                <a:ea typeface="휴먼견출새내기체" pitchFamily="18" charset="-127"/>
              </a:defRPr>
            </a:lvl2pPr>
            <a:lvl3pPr marL="1143000" indent="-228600" algn="l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휴먼견출새내기체" pitchFamily="18" charset="-127"/>
                <a:ea typeface="휴먼견출새내기체" pitchFamily="18" charset="-127"/>
              </a:defRPr>
            </a:lvl3pPr>
            <a:lvl4pPr marL="1600200" indent="-228600" algn="l" eaLnBrk="0" hangingPunct="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휴먼견출새내기체" pitchFamily="18" charset="-127"/>
                <a:ea typeface="휴먼견출새내기체" pitchFamily="18" charset="-127"/>
              </a:defRPr>
            </a:lvl4pPr>
            <a:lvl5pPr marL="2057400" indent="-228600" algn="l" eaLnBrk="0" hangingPunct="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휴먼견출새내기체" pitchFamily="18" charset="-127"/>
                <a:ea typeface="휴먼견출새내기체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휴먼견출새내기체" pitchFamily="18" charset="-127"/>
                <a:ea typeface="휴먼견출새내기체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휴먼견출새내기체" pitchFamily="18" charset="-127"/>
                <a:ea typeface="휴먼견출새내기체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휴먼견출새내기체" pitchFamily="18" charset="-127"/>
                <a:ea typeface="휴먼견출새내기체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휴먼견출새내기체" pitchFamily="18" charset="-127"/>
                <a:ea typeface="휴먼견출새내기체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600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최초 아이디어</a:t>
            </a:r>
            <a:endParaRPr lang="en-US" altLang="ko-KR" sz="1600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9" name="타원 118"/>
          <p:cNvSpPr/>
          <p:nvPr/>
        </p:nvSpPr>
        <p:spPr bwMode="auto">
          <a:xfrm>
            <a:off x="1618192" y="2671498"/>
            <a:ext cx="253847" cy="238026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타원 119"/>
          <p:cNvSpPr/>
          <p:nvPr/>
        </p:nvSpPr>
        <p:spPr bwMode="auto">
          <a:xfrm>
            <a:off x="1302204" y="3392565"/>
            <a:ext cx="253847" cy="238026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타원 120"/>
          <p:cNvSpPr/>
          <p:nvPr/>
        </p:nvSpPr>
        <p:spPr bwMode="auto">
          <a:xfrm>
            <a:off x="1098187" y="2722596"/>
            <a:ext cx="253847" cy="238026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타원 121"/>
          <p:cNvSpPr/>
          <p:nvPr/>
        </p:nvSpPr>
        <p:spPr bwMode="auto">
          <a:xfrm>
            <a:off x="1244473" y="2077143"/>
            <a:ext cx="253847" cy="238026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타원 122"/>
          <p:cNvSpPr/>
          <p:nvPr/>
        </p:nvSpPr>
        <p:spPr bwMode="auto">
          <a:xfrm>
            <a:off x="1753432" y="1928211"/>
            <a:ext cx="253847" cy="238026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타원 123"/>
          <p:cNvSpPr/>
          <p:nvPr/>
        </p:nvSpPr>
        <p:spPr bwMode="auto">
          <a:xfrm>
            <a:off x="1581126" y="2318989"/>
            <a:ext cx="253847" cy="238026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타원 124"/>
          <p:cNvSpPr/>
          <p:nvPr/>
        </p:nvSpPr>
        <p:spPr bwMode="auto">
          <a:xfrm>
            <a:off x="1228665" y="2413011"/>
            <a:ext cx="253847" cy="238026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타원 125"/>
          <p:cNvSpPr/>
          <p:nvPr/>
        </p:nvSpPr>
        <p:spPr bwMode="auto">
          <a:xfrm>
            <a:off x="1952836" y="2385659"/>
            <a:ext cx="253847" cy="238026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7" name="타원 126"/>
          <p:cNvSpPr/>
          <p:nvPr/>
        </p:nvSpPr>
        <p:spPr bwMode="auto">
          <a:xfrm>
            <a:off x="1864799" y="2913983"/>
            <a:ext cx="253847" cy="238026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8" name="타원 127"/>
          <p:cNvSpPr/>
          <p:nvPr/>
        </p:nvSpPr>
        <p:spPr bwMode="auto">
          <a:xfrm>
            <a:off x="1339300" y="3021814"/>
            <a:ext cx="253847" cy="238026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9" name="타원 128"/>
          <p:cNvSpPr/>
          <p:nvPr/>
        </p:nvSpPr>
        <p:spPr bwMode="auto">
          <a:xfrm>
            <a:off x="790695" y="2250581"/>
            <a:ext cx="253847" cy="238026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타원 129"/>
          <p:cNvSpPr/>
          <p:nvPr/>
        </p:nvSpPr>
        <p:spPr bwMode="auto">
          <a:xfrm>
            <a:off x="1704554" y="4285655"/>
            <a:ext cx="253847" cy="238026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1" name="타원 130"/>
          <p:cNvSpPr/>
          <p:nvPr/>
        </p:nvSpPr>
        <p:spPr bwMode="auto">
          <a:xfrm>
            <a:off x="1184549" y="4336753"/>
            <a:ext cx="253847" cy="238026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타원 131"/>
          <p:cNvSpPr/>
          <p:nvPr/>
        </p:nvSpPr>
        <p:spPr bwMode="auto">
          <a:xfrm>
            <a:off x="1026777" y="3575792"/>
            <a:ext cx="253847" cy="238026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타원 132"/>
          <p:cNvSpPr/>
          <p:nvPr/>
        </p:nvSpPr>
        <p:spPr bwMode="auto">
          <a:xfrm>
            <a:off x="1839794" y="3542368"/>
            <a:ext cx="253847" cy="238026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타원 133"/>
          <p:cNvSpPr/>
          <p:nvPr/>
        </p:nvSpPr>
        <p:spPr bwMode="auto">
          <a:xfrm>
            <a:off x="1667488" y="3933146"/>
            <a:ext cx="253847" cy="238026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타원 134"/>
          <p:cNvSpPr/>
          <p:nvPr/>
        </p:nvSpPr>
        <p:spPr bwMode="auto">
          <a:xfrm>
            <a:off x="1315027" y="4027168"/>
            <a:ext cx="253847" cy="238026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타원 135"/>
          <p:cNvSpPr/>
          <p:nvPr/>
        </p:nvSpPr>
        <p:spPr bwMode="auto">
          <a:xfrm>
            <a:off x="2039198" y="3999816"/>
            <a:ext cx="253847" cy="238026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타원 136"/>
          <p:cNvSpPr/>
          <p:nvPr/>
        </p:nvSpPr>
        <p:spPr bwMode="auto">
          <a:xfrm>
            <a:off x="1951161" y="4528140"/>
            <a:ext cx="253847" cy="238026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타원 137"/>
          <p:cNvSpPr/>
          <p:nvPr/>
        </p:nvSpPr>
        <p:spPr bwMode="auto">
          <a:xfrm>
            <a:off x="2024813" y="3246659"/>
            <a:ext cx="253847" cy="238026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타원 138"/>
          <p:cNvSpPr/>
          <p:nvPr/>
        </p:nvSpPr>
        <p:spPr bwMode="auto">
          <a:xfrm>
            <a:off x="877057" y="3864738"/>
            <a:ext cx="253847" cy="238026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타원 139"/>
          <p:cNvSpPr/>
          <p:nvPr/>
        </p:nvSpPr>
        <p:spPr bwMode="auto">
          <a:xfrm>
            <a:off x="921287" y="3142100"/>
            <a:ext cx="253847" cy="238026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타원 140"/>
          <p:cNvSpPr/>
          <p:nvPr/>
        </p:nvSpPr>
        <p:spPr bwMode="auto">
          <a:xfrm>
            <a:off x="1692493" y="3244548"/>
            <a:ext cx="253847" cy="238026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2" name="타원 141"/>
          <p:cNvSpPr/>
          <p:nvPr/>
        </p:nvSpPr>
        <p:spPr bwMode="auto">
          <a:xfrm>
            <a:off x="1416918" y="4587761"/>
            <a:ext cx="253847" cy="238026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3" name="타원 142"/>
          <p:cNvSpPr/>
          <p:nvPr/>
        </p:nvSpPr>
        <p:spPr bwMode="auto">
          <a:xfrm>
            <a:off x="826961" y="4487872"/>
            <a:ext cx="253847" cy="238026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" name="타원 143"/>
          <p:cNvSpPr/>
          <p:nvPr/>
        </p:nvSpPr>
        <p:spPr bwMode="auto">
          <a:xfrm>
            <a:off x="1086725" y="4754817"/>
            <a:ext cx="253847" cy="238026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5" name="타원 144"/>
          <p:cNvSpPr/>
          <p:nvPr/>
        </p:nvSpPr>
        <p:spPr bwMode="auto">
          <a:xfrm>
            <a:off x="793595" y="5032057"/>
            <a:ext cx="253847" cy="238026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6" name="타원 145"/>
          <p:cNvSpPr/>
          <p:nvPr/>
        </p:nvSpPr>
        <p:spPr bwMode="auto">
          <a:xfrm>
            <a:off x="1470094" y="4972005"/>
            <a:ext cx="253847" cy="238026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7" name="타원 146"/>
          <p:cNvSpPr/>
          <p:nvPr/>
        </p:nvSpPr>
        <p:spPr bwMode="auto">
          <a:xfrm>
            <a:off x="1151820" y="5241238"/>
            <a:ext cx="253847" cy="238026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8" name="타원 147"/>
          <p:cNvSpPr/>
          <p:nvPr/>
        </p:nvSpPr>
        <p:spPr bwMode="auto">
          <a:xfrm>
            <a:off x="1740950" y="5212043"/>
            <a:ext cx="253847" cy="238026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9" name="타원 148"/>
          <p:cNvSpPr/>
          <p:nvPr/>
        </p:nvSpPr>
        <p:spPr bwMode="auto">
          <a:xfrm>
            <a:off x="1897863" y="4887199"/>
            <a:ext cx="253847" cy="238026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0" name="타원 149"/>
          <p:cNvSpPr/>
          <p:nvPr/>
        </p:nvSpPr>
        <p:spPr bwMode="auto">
          <a:xfrm>
            <a:off x="999787" y="1798339"/>
            <a:ext cx="253847" cy="238026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7412618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문제 해결 과정 실습</a:t>
            </a:r>
            <a:endParaRPr lang="en-US" altLang="ko-KR" dirty="0">
              <a:effectLst/>
            </a:endParaRPr>
          </a:p>
        </p:txBody>
      </p:sp>
      <p:pic>
        <p:nvPicPr>
          <p:cNvPr id="44036" name="_x65383160" descr="EMB000009504a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480" y="4377852"/>
            <a:ext cx="1307729" cy="186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Rectangle 3"/>
          <p:cNvSpPr txBox="1">
            <a:spLocks noChangeArrowheads="1"/>
          </p:cNvSpPr>
          <p:nvPr/>
        </p:nvSpPr>
        <p:spPr>
          <a:xfrm>
            <a:off x="219874" y="836712"/>
            <a:ext cx="11521281" cy="4953000"/>
          </a:xfrm>
          <a:prstGeom prst="rect">
            <a:avLst/>
          </a:prstGeom>
          <a:ln w="31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422041" indent="-422041" algn="l" defTabSz="1125444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  <a:defRPr sz="2954" kern="1200">
                <a:ln w="6350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914423" indent="-35170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62" kern="1200">
                <a:ln w="6350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406804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15" kern="1200">
                <a:ln w="6350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969526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969" kern="1200">
                <a:ln w="6350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2532248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969" kern="1200">
                <a:ln w="6350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3094970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AutoNum type="arabicPeriod"/>
            </a:pPr>
            <a:r>
              <a:rPr lang="ko-KR" altLang="en-US" sz="2400" dirty="0" err="1"/>
              <a:t>문제정의문</a:t>
            </a:r>
            <a:r>
              <a:rPr lang="ko-KR" altLang="en-US" sz="2400" dirty="0"/>
              <a:t> 작성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AutoNum type="arabicPeriod"/>
            </a:pPr>
            <a:r>
              <a:rPr lang="ko-KR" altLang="en-US" sz="2400" dirty="0" err="1"/>
              <a:t>브레인스토밍</a:t>
            </a:r>
            <a:r>
              <a:rPr lang="ko-KR" altLang="en-US" sz="2400" dirty="0"/>
              <a:t> 과정을 통해 문제해결 </a:t>
            </a:r>
            <a:r>
              <a:rPr lang="ko-KR" altLang="en-US" sz="2400" dirty="0">
                <a:solidFill>
                  <a:srgbClr val="FF0000"/>
                </a:solidFill>
              </a:rPr>
              <a:t>아이디어 </a:t>
            </a:r>
            <a:r>
              <a:rPr lang="en-US" altLang="ko-KR" sz="2400" dirty="0">
                <a:solidFill>
                  <a:srgbClr val="FF0000"/>
                </a:solidFill>
              </a:rPr>
              <a:t>30</a:t>
            </a:r>
            <a:r>
              <a:rPr lang="ko-KR" altLang="en-US" sz="2400" dirty="0">
                <a:solidFill>
                  <a:srgbClr val="FF0000"/>
                </a:solidFill>
              </a:rPr>
              <a:t>개</a:t>
            </a:r>
            <a:r>
              <a:rPr lang="ko-KR" altLang="en-US" sz="2400" dirty="0"/>
              <a:t> 만들기</a:t>
            </a:r>
          </a:p>
          <a:p>
            <a:pPr>
              <a:buFont typeface="Wingdings" panose="05000000000000000000" pitchFamily="2" charset="2"/>
              <a:buAutoNum type="arabicPeriod"/>
            </a:pPr>
            <a:r>
              <a:rPr lang="en-US" altLang="ko-KR" sz="2400" dirty="0"/>
              <a:t>30</a:t>
            </a:r>
            <a:r>
              <a:rPr lang="ko-KR" altLang="en-US" sz="2400" dirty="0"/>
              <a:t>개의 아이디어를 </a:t>
            </a:r>
            <a:r>
              <a:rPr lang="en-US" altLang="ko-KR" sz="2400" dirty="0">
                <a:solidFill>
                  <a:srgbClr val="FF0000"/>
                </a:solidFill>
              </a:rPr>
              <a:t>5</a:t>
            </a:r>
            <a:r>
              <a:rPr lang="ko-KR" altLang="en-US" sz="2400" dirty="0">
                <a:solidFill>
                  <a:srgbClr val="FF0000"/>
                </a:solidFill>
              </a:rPr>
              <a:t>개의 범주</a:t>
            </a:r>
            <a:r>
              <a:rPr lang="ko-KR" altLang="en-US" sz="2400" dirty="0"/>
              <a:t>로 분류하기 </a:t>
            </a:r>
            <a:r>
              <a:rPr lang="en-US" altLang="ko-KR" sz="2400" dirty="0"/>
              <a:t>(</a:t>
            </a:r>
            <a:r>
              <a:rPr lang="ko-KR" altLang="en-US" sz="2400" dirty="0"/>
              <a:t>대략 범주당 </a:t>
            </a:r>
            <a:r>
              <a:rPr lang="en-US" altLang="ko-KR" sz="2400" dirty="0"/>
              <a:t>6</a:t>
            </a:r>
            <a:r>
              <a:rPr lang="ko-KR" altLang="en-US" sz="2400" dirty="0"/>
              <a:t>개의 아이디어</a:t>
            </a:r>
            <a:r>
              <a:rPr lang="en-US" altLang="ko-KR" sz="2400" dirty="0"/>
              <a:t>)</a:t>
            </a:r>
          </a:p>
          <a:p>
            <a:pPr>
              <a:buFont typeface="Wingdings" panose="05000000000000000000" pitchFamily="2" charset="2"/>
              <a:buAutoNum type="arabicPeriod"/>
            </a:pPr>
            <a:r>
              <a:rPr lang="en-US" altLang="ko-KR" sz="2400" dirty="0"/>
              <a:t>5</a:t>
            </a:r>
            <a:r>
              <a:rPr lang="ko-KR" altLang="en-US" sz="2400" dirty="0"/>
              <a:t>개의 범주에 대해 범주내의 아이디어를 조합하여 양질의 </a:t>
            </a:r>
            <a:r>
              <a:rPr lang="ko-KR" altLang="en-US" sz="2400" dirty="0">
                <a:solidFill>
                  <a:srgbClr val="FF0000"/>
                </a:solidFill>
              </a:rPr>
              <a:t>아이디어 </a:t>
            </a:r>
            <a:r>
              <a:rPr lang="en-US" altLang="ko-KR" sz="2400" dirty="0">
                <a:solidFill>
                  <a:srgbClr val="FF0000"/>
                </a:solidFill>
              </a:rPr>
              <a:t>1~2</a:t>
            </a:r>
            <a:r>
              <a:rPr lang="ko-KR" altLang="en-US" sz="2400" dirty="0">
                <a:solidFill>
                  <a:srgbClr val="FF0000"/>
                </a:solidFill>
              </a:rPr>
              <a:t>개</a:t>
            </a:r>
            <a:r>
              <a:rPr lang="ko-KR" altLang="en-US" sz="2400" dirty="0"/>
              <a:t>로 정리 </a:t>
            </a:r>
            <a:r>
              <a:rPr lang="en-US" altLang="ko-KR" sz="2400" dirty="0"/>
              <a:t>(</a:t>
            </a:r>
            <a:r>
              <a:rPr lang="ko-KR" altLang="en-US" sz="2400" dirty="0"/>
              <a:t>대략 범주당 </a:t>
            </a:r>
            <a:r>
              <a:rPr lang="en-US" altLang="ko-KR" sz="2400" dirty="0"/>
              <a:t>6</a:t>
            </a:r>
            <a:r>
              <a:rPr lang="ko-KR" altLang="en-US" sz="2400" dirty="0"/>
              <a:t>개의 아이디어를 조합하여 </a:t>
            </a:r>
            <a:r>
              <a:rPr lang="en-US" altLang="ko-KR" sz="2400" dirty="0"/>
              <a:t>1~2</a:t>
            </a:r>
            <a:r>
              <a:rPr lang="ko-KR" altLang="en-US" sz="2400" dirty="0"/>
              <a:t>개의 양질의 아이디어 조합 </a:t>
            </a:r>
            <a:r>
              <a:rPr lang="en-US" altLang="ko-KR" sz="2400" dirty="0"/>
              <a:t>- 5</a:t>
            </a:r>
            <a:r>
              <a:rPr lang="ko-KR" altLang="en-US" sz="2400" dirty="0"/>
              <a:t>개의 범주에 대해 각 </a:t>
            </a:r>
            <a:r>
              <a:rPr lang="en-US" altLang="ko-KR" sz="2400" dirty="0"/>
              <a:t>1~2</a:t>
            </a:r>
            <a:r>
              <a:rPr lang="ko-KR" altLang="en-US" sz="2400" dirty="0"/>
              <a:t>개씩 총 </a:t>
            </a:r>
            <a:r>
              <a:rPr lang="en-US" altLang="ko-KR" sz="2400" dirty="0"/>
              <a:t>5~10</a:t>
            </a:r>
            <a:r>
              <a:rPr lang="ko-KR" altLang="en-US" sz="2400" dirty="0"/>
              <a:t>개의 양질의 아이디어로 정리</a:t>
            </a:r>
            <a:r>
              <a:rPr lang="en-US" altLang="ko-KR" sz="2400" dirty="0"/>
              <a:t>)</a:t>
            </a:r>
          </a:p>
          <a:p>
            <a:pPr>
              <a:buFont typeface="Wingdings" panose="05000000000000000000" pitchFamily="2" charset="2"/>
              <a:buAutoNum type="arabicPeriod"/>
            </a:pPr>
            <a:r>
              <a:rPr lang="en-US" altLang="ko-KR" sz="2400" dirty="0"/>
              <a:t>5</a:t>
            </a:r>
            <a:r>
              <a:rPr lang="ko-KR" altLang="en-US" sz="2400" dirty="0"/>
              <a:t>개의 범주에 대해 정리된 아이디어를 조합하여 최선의 </a:t>
            </a:r>
            <a:r>
              <a:rPr lang="ko-KR" altLang="en-US" sz="2400" dirty="0">
                <a:solidFill>
                  <a:srgbClr val="FF0000"/>
                </a:solidFill>
              </a:rPr>
              <a:t>아이디어 </a:t>
            </a:r>
            <a:r>
              <a:rPr lang="en-US" altLang="ko-KR" sz="2400" dirty="0">
                <a:solidFill>
                  <a:srgbClr val="FF0000"/>
                </a:solidFill>
              </a:rPr>
              <a:t>3</a:t>
            </a:r>
            <a:r>
              <a:rPr lang="ko-KR" altLang="en-US" sz="2400" dirty="0">
                <a:solidFill>
                  <a:srgbClr val="FF0000"/>
                </a:solidFill>
              </a:rPr>
              <a:t>개</a:t>
            </a:r>
            <a:r>
              <a:rPr lang="ko-KR" altLang="en-US" sz="2400" dirty="0"/>
              <a:t>로 정리</a:t>
            </a:r>
          </a:p>
          <a:p>
            <a:pPr>
              <a:buFont typeface="Wingdings" panose="05000000000000000000" pitchFamily="2" charset="2"/>
              <a:buAutoNum type="arabicPeriod"/>
            </a:pPr>
            <a:r>
              <a:rPr lang="en-US" altLang="ko-KR" sz="2400" dirty="0"/>
              <a:t>3</a:t>
            </a:r>
            <a:r>
              <a:rPr lang="ko-KR" altLang="en-US" sz="2400" dirty="0"/>
              <a:t>개로 정리된 최선의 아이디어에 대해 아이디어 판정 작업을 수행 </a:t>
            </a:r>
            <a:endParaRPr lang="en-US" altLang="ko-KR" sz="2400" dirty="0"/>
          </a:p>
          <a:p>
            <a:pPr marL="800100" lvl="1" indent="-342900"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None/>
            </a:pPr>
            <a:r>
              <a:rPr lang="en-US" altLang="ko-KR" sz="1800" dirty="0"/>
              <a:t>① </a:t>
            </a:r>
            <a:r>
              <a:rPr lang="ko-KR" altLang="en-US" sz="1800" dirty="0"/>
              <a:t>판정기준 </a:t>
            </a:r>
            <a:r>
              <a:rPr lang="ko-KR" altLang="en-US" sz="1800" dirty="0" err="1"/>
              <a:t>브레인스토밍</a:t>
            </a:r>
            <a:r>
              <a:rPr lang="ko-KR" altLang="en-US" sz="1800" dirty="0"/>
              <a:t> </a:t>
            </a:r>
          </a:p>
          <a:p>
            <a:pPr marL="800100" lvl="1" indent="-342900"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None/>
            </a:pPr>
            <a:r>
              <a:rPr lang="en-US" altLang="ko-KR" sz="1800" dirty="0"/>
              <a:t>② </a:t>
            </a:r>
            <a:r>
              <a:rPr lang="ko-KR" altLang="en-US" sz="1800" dirty="0"/>
              <a:t>판정기준 우선 순위 매기기와 상위 몇 개의 판정기준 선택하기 </a:t>
            </a:r>
          </a:p>
          <a:p>
            <a:pPr marL="800100" lvl="1" indent="-342900"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None/>
            </a:pPr>
            <a:r>
              <a:rPr lang="en-US" altLang="ko-KR" sz="1800" dirty="0"/>
              <a:t>③ </a:t>
            </a:r>
            <a:r>
              <a:rPr lang="ko-KR" altLang="en-US" sz="1800" dirty="0"/>
              <a:t>판정기준 별 가중치 부여 </a:t>
            </a:r>
          </a:p>
          <a:p>
            <a:pPr marL="800100" lvl="1" indent="-342900"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None/>
            </a:pPr>
            <a:r>
              <a:rPr lang="en-US" altLang="ko-KR" sz="1800" dirty="0"/>
              <a:t>④ </a:t>
            </a:r>
            <a:r>
              <a:rPr lang="ko-KR" altLang="en-US" sz="1800" dirty="0"/>
              <a:t>각 판정기준 별로 아이디어 해결책을 둘씩 쌍을 지어 비교 투표를 실시 </a:t>
            </a:r>
          </a:p>
          <a:p>
            <a:pPr marL="800100" lvl="1" indent="-342900"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None/>
            </a:pPr>
            <a:r>
              <a:rPr lang="en-US" altLang="ko-KR" sz="1800" dirty="0"/>
              <a:t>⑤ </a:t>
            </a:r>
            <a:r>
              <a:rPr lang="ko-KR" altLang="en-US" sz="1800" dirty="0"/>
              <a:t>투표수에 가중치 곱해서 총합을 구함 </a:t>
            </a:r>
          </a:p>
          <a:p>
            <a:pPr marL="800100" lvl="1" indent="-342900"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None/>
            </a:pPr>
            <a:r>
              <a:rPr lang="en-US" altLang="ko-KR" sz="1800" dirty="0"/>
              <a:t>⑥ </a:t>
            </a:r>
            <a:r>
              <a:rPr lang="ko-KR" altLang="en-US" sz="1800" dirty="0"/>
              <a:t>최종 아이디어의 선택</a:t>
            </a:r>
            <a:r>
              <a:rPr lang="en-US" altLang="ko-KR" sz="1800" dirty="0"/>
              <a:t> </a:t>
            </a:r>
            <a:r>
              <a:rPr lang="ko-KR" altLang="en-US" sz="1800" dirty="0"/>
              <a:t>및 단점 보완 </a:t>
            </a:r>
          </a:p>
          <a:p>
            <a:pPr>
              <a:buFont typeface="Wingdings" panose="05000000000000000000" pitchFamily="2" charset="2"/>
              <a:buAutoNum type="arabicPeriod"/>
            </a:pPr>
            <a:r>
              <a:rPr lang="ko-KR" altLang="en-US" sz="2400" dirty="0"/>
              <a:t>선정된 최종 아이디어 발표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040308152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문제 해결 과정 실습 </a:t>
            </a:r>
            <a:r>
              <a:rPr lang="en-US" altLang="ko-KR" sz="3600" dirty="0"/>
              <a:t>– </a:t>
            </a:r>
            <a:r>
              <a:rPr lang="ko-KR" altLang="en-US" sz="3600" dirty="0"/>
              <a:t>아이디어 창출</a:t>
            </a:r>
            <a:endParaRPr lang="en-US" altLang="ko-KR" dirty="0">
              <a:effectLst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360" y="980728"/>
            <a:ext cx="11449272" cy="5688632"/>
          </a:xfrm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1200" dirty="0"/>
              <a:t>1. </a:t>
            </a:r>
          </a:p>
          <a:p>
            <a:pPr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1200" dirty="0"/>
              <a:t>2. </a:t>
            </a:r>
          </a:p>
          <a:p>
            <a:pPr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1200" dirty="0"/>
              <a:t>3.</a:t>
            </a:r>
          </a:p>
          <a:p>
            <a:pPr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1200" dirty="0"/>
              <a:t>4.</a:t>
            </a:r>
          </a:p>
          <a:p>
            <a:pPr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1200" dirty="0"/>
              <a:t>5.</a:t>
            </a:r>
          </a:p>
          <a:p>
            <a:pPr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1200" dirty="0"/>
              <a:t>6.</a:t>
            </a:r>
          </a:p>
          <a:p>
            <a:pPr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1200" dirty="0"/>
              <a:t>7.</a:t>
            </a:r>
          </a:p>
          <a:p>
            <a:pPr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1200" dirty="0"/>
              <a:t>8.</a:t>
            </a:r>
          </a:p>
          <a:p>
            <a:pPr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1200" dirty="0"/>
              <a:t>9.</a:t>
            </a:r>
          </a:p>
          <a:p>
            <a:pPr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1200" dirty="0"/>
              <a:t>10.</a:t>
            </a:r>
          </a:p>
          <a:p>
            <a:pPr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1200" dirty="0"/>
              <a:t>11. </a:t>
            </a:r>
          </a:p>
          <a:p>
            <a:pPr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1200" dirty="0"/>
              <a:t>12. </a:t>
            </a:r>
          </a:p>
          <a:p>
            <a:pPr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1200" dirty="0"/>
              <a:t>13.</a:t>
            </a:r>
          </a:p>
          <a:p>
            <a:pPr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1200" dirty="0"/>
              <a:t>14.</a:t>
            </a:r>
          </a:p>
          <a:p>
            <a:pPr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1200" dirty="0"/>
              <a:t>15.</a:t>
            </a:r>
          </a:p>
        </p:txBody>
      </p:sp>
    </p:spTree>
    <p:extLst>
      <p:ext uri="{BB962C8B-B14F-4D97-AF65-F5344CB8AC3E}">
        <p14:creationId xmlns:p14="http://schemas.microsoft.com/office/powerpoint/2010/main" val="257897367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문제 해결 실습 </a:t>
            </a:r>
            <a:r>
              <a:rPr lang="en-US" altLang="ko-KR" sz="3200" dirty="0"/>
              <a:t>– </a:t>
            </a:r>
            <a:r>
              <a:rPr lang="ko-KR" altLang="en-US" sz="3200" dirty="0"/>
              <a:t>브레인 </a:t>
            </a:r>
            <a:r>
              <a:rPr lang="ko-KR" altLang="en-US" sz="3200" dirty="0" err="1"/>
              <a:t>스토밍을</a:t>
            </a:r>
            <a:r>
              <a:rPr lang="ko-KR" altLang="en-US" sz="3200" dirty="0"/>
              <a:t> 통한 아이디어 창출</a:t>
            </a:r>
            <a:endParaRPr lang="en-US" altLang="ko-KR" dirty="0">
              <a:effectLst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91344" y="908720"/>
            <a:ext cx="11233248" cy="5949280"/>
          </a:xfrm>
          <a:ln w="15875"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1200" dirty="0"/>
              <a:t>16.</a:t>
            </a:r>
          </a:p>
          <a:p>
            <a:pPr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1200" dirty="0"/>
              <a:t>17.</a:t>
            </a:r>
          </a:p>
          <a:p>
            <a:pPr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1200" dirty="0"/>
              <a:t>18.</a:t>
            </a:r>
          </a:p>
          <a:p>
            <a:pPr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1200" dirty="0"/>
              <a:t>19.</a:t>
            </a:r>
          </a:p>
          <a:p>
            <a:pPr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ko-KR" sz="1200" dirty="0"/>
              <a:t>20.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US" altLang="ko-KR" sz="1200" dirty="0"/>
              <a:t>21.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US" altLang="ko-KR" sz="1200" dirty="0"/>
              <a:t>22.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US" altLang="ko-KR" sz="1200" dirty="0"/>
              <a:t>23.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US" altLang="ko-KR" sz="1200" dirty="0"/>
              <a:t>24.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US" altLang="ko-KR" sz="1200" dirty="0"/>
              <a:t>25.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US" altLang="ko-KR" sz="1200" dirty="0"/>
              <a:t>26.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US" altLang="ko-KR" sz="1200" dirty="0"/>
              <a:t>27.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US" altLang="ko-KR" sz="1200" dirty="0"/>
              <a:t>28.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US" altLang="ko-KR" sz="1200" dirty="0"/>
              <a:t>29.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US" altLang="ko-KR" sz="1200" dirty="0"/>
              <a:t>30.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95026750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/>
              <a:t>문제 해결 실습 </a:t>
            </a:r>
            <a:r>
              <a:rPr lang="en-US" altLang="ko-KR" sz="3600" dirty="0"/>
              <a:t>– Hot Spot </a:t>
            </a:r>
            <a:r>
              <a:rPr lang="ko-KR" altLang="en-US" sz="3600" dirty="0"/>
              <a:t>찾기</a:t>
            </a:r>
            <a:endParaRPr lang="ko-KR" altLang="en-US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767408" y="908720"/>
            <a:ext cx="10972800" cy="4525963"/>
          </a:xfrm>
        </p:spPr>
        <p:txBody>
          <a:bodyPr>
            <a:noAutofit/>
          </a:bodyPr>
          <a:lstStyle/>
          <a:p>
            <a:pPr marL="381000" indent="-381000">
              <a:buNone/>
            </a:pPr>
            <a:r>
              <a:rPr lang="ko-KR" altLang="en-US" sz="1800" dirty="0"/>
              <a:t>해결해야 할 문제 </a:t>
            </a:r>
            <a:r>
              <a:rPr lang="en-US" altLang="ko-KR" sz="1800" dirty="0"/>
              <a:t>: </a:t>
            </a:r>
            <a:r>
              <a:rPr lang="en-US" altLang="ko-KR" sz="1800" dirty="0">
                <a:latin typeface="Arial" charset="0"/>
              </a:rPr>
              <a:t>‘</a:t>
            </a:r>
            <a:r>
              <a:rPr lang="ko-KR" altLang="en-US" sz="1800" dirty="0"/>
              <a:t>어떻게 하면 내가 </a:t>
            </a:r>
            <a:r>
              <a:rPr lang="en-US" altLang="ko-KR" sz="1800" dirty="0"/>
              <a:t>SW</a:t>
            </a:r>
            <a:r>
              <a:rPr lang="ko-KR" altLang="en-US" sz="1800" dirty="0"/>
              <a:t> 능력자가 될 수 있을까</a:t>
            </a:r>
            <a:r>
              <a:rPr lang="en-US" altLang="ko-KR" sz="1800" dirty="0"/>
              <a:t>?</a:t>
            </a:r>
          </a:p>
          <a:p>
            <a:pPr marL="381000" indent="-381000">
              <a:buNone/>
            </a:pPr>
            <a:r>
              <a:rPr lang="en-US" altLang="ko-KR" sz="1400" dirty="0"/>
              <a:t> - </a:t>
            </a:r>
            <a:r>
              <a:rPr lang="ko-KR" altLang="en-US" sz="1400" dirty="0"/>
              <a:t>아이디어를 도출하고 경우에 따라서 히트 표시를 하고 이를 영역으로 분류하고 주제어를  달아보자</a:t>
            </a:r>
            <a:endParaRPr lang="en-US" altLang="ko-KR" sz="1400" dirty="0"/>
          </a:p>
        </p:txBody>
      </p:sp>
      <p:sp>
        <p:nvSpPr>
          <p:cNvPr id="1143907" name="Rectangle 99"/>
          <p:cNvSpPr>
            <a:spLocks noChangeArrowheads="1"/>
          </p:cNvSpPr>
          <p:nvPr/>
        </p:nvSpPr>
        <p:spPr bwMode="auto">
          <a:xfrm>
            <a:off x="9919465" y="5474661"/>
            <a:ext cx="2087562" cy="90011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/>
          <a:p>
            <a:pPr algn="ctr"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  <a:defRPr/>
            </a:pPr>
            <a:endParaRPr kumimoji="1" lang="ko-KR" altLang="en-US" dirty="0">
              <a:solidFill>
                <a:srgbClr val="000000"/>
              </a:solidFill>
              <a:latin typeface="HY헤드라인M" pitchFamily="18" charset="-127"/>
            </a:endParaRPr>
          </a:p>
        </p:txBody>
      </p:sp>
      <p:sp>
        <p:nvSpPr>
          <p:cNvPr id="1143903" name="Rectangle 95"/>
          <p:cNvSpPr>
            <a:spLocks noChangeArrowheads="1"/>
          </p:cNvSpPr>
          <p:nvPr/>
        </p:nvSpPr>
        <p:spPr bwMode="auto">
          <a:xfrm>
            <a:off x="9911753" y="4107473"/>
            <a:ext cx="2087562" cy="90011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/>
          <a:p>
            <a:pPr algn="ctr"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  <a:defRPr/>
            </a:pPr>
            <a:endParaRPr kumimoji="1" lang="ko-KR" altLang="en-US" dirty="0">
              <a:solidFill>
                <a:srgbClr val="000000"/>
              </a:solidFill>
              <a:latin typeface="HY헤드라인M" pitchFamily="18" charset="-127"/>
            </a:endParaRPr>
          </a:p>
        </p:txBody>
      </p:sp>
      <p:sp>
        <p:nvSpPr>
          <p:cNvPr id="1143899" name="Rectangle 91"/>
          <p:cNvSpPr>
            <a:spLocks noChangeArrowheads="1"/>
          </p:cNvSpPr>
          <p:nvPr/>
        </p:nvSpPr>
        <p:spPr bwMode="auto">
          <a:xfrm>
            <a:off x="9911753" y="2866213"/>
            <a:ext cx="2087562" cy="90011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/>
          <a:p>
            <a:pPr algn="ctr" latinLnBrk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Font typeface="HY헤드라인M" pitchFamily="18" charset="-127"/>
              <a:buNone/>
              <a:defRPr/>
            </a:pPr>
            <a:endParaRPr kumimoji="1" lang="ko-KR" altLang="en-US" dirty="0">
              <a:solidFill>
                <a:srgbClr val="000000"/>
              </a:solidFill>
              <a:latin typeface="HY헤드라인M" pitchFamily="18" charset="-127"/>
            </a:endParaRPr>
          </a:p>
        </p:txBody>
      </p:sp>
      <p:sp>
        <p:nvSpPr>
          <p:cNvPr id="1143895" name="Rectangle 87"/>
          <p:cNvSpPr>
            <a:spLocks noChangeArrowheads="1"/>
          </p:cNvSpPr>
          <p:nvPr/>
        </p:nvSpPr>
        <p:spPr bwMode="auto">
          <a:xfrm>
            <a:off x="9919465" y="1602793"/>
            <a:ext cx="2087562" cy="7461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/>
          <a:p>
            <a:pPr algn="ctr" latinLnBrk="1">
              <a:buFont typeface="HY헤드라인M" pitchFamily="18" charset="-127"/>
              <a:buNone/>
              <a:defRPr/>
            </a:pPr>
            <a:r>
              <a:rPr kumimoji="1" lang="ko-KR" altLang="en-US" dirty="0">
                <a:solidFill>
                  <a:srgbClr val="000000"/>
                </a:solidFill>
                <a:latin typeface="HY헤드라인M" pitchFamily="18" charset="-127"/>
              </a:rPr>
              <a:t>영역 구분</a:t>
            </a:r>
            <a:br>
              <a:rPr kumimoji="1" lang="en-US" altLang="ko-KR" dirty="0">
                <a:solidFill>
                  <a:srgbClr val="000000"/>
                </a:solidFill>
                <a:latin typeface="HY헤드라인M" pitchFamily="18" charset="-127"/>
              </a:rPr>
            </a:br>
            <a:r>
              <a:rPr kumimoji="1" lang="en-US" altLang="ko-KR" dirty="0">
                <a:solidFill>
                  <a:srgbClr val="000000"/>
                </a:solidFill>
                <a:latin typeface="HY헤드라인M" pitchFamily="18" charset="-127"/>
              </a:rPr>
              <a:t>(Hot Spot)</a:t>
            </a:r>
            <a:endParaRPr kumimoji="1" lang="ko-KR" altLang="en-US" dirty="0">
              <a:solidFill>
                <a:srgbClr val="000000"/>
              </a:solidFill>
              <a:latin typeface="HY헤드라인M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394620"/>
              </p:ext>
            </p:extLst>
          </p:nvPr>
        </p:nvGraphicFramePr>
        <p:xfrm>
          <a:off x="336030" y="1628800"/>
          <a:ext cx="9144345" cy="4785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2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83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순서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아이디어 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Hit</a:t>
                      </a:r>
                      <a:r>
                        <a:rPr lang="ko-KR" altLang="en-US" sz="2000" dirty="0"/>
                        <a:t> 표시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8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8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8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8850757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문제 해결 실습 </a:t>
            </a:r>
            <a:r>
              <a:rPr lang="en-US" altLang="ko-KR" sz="3200" dirty="0"/>
              <a:t>– </a:t>
            </a:r>
            <a:r>
              <a:rPr lang="ko-KR" altLang="en-US" sz="3200" dirty="0"/>
              <a:t>아이디어 다듬기</a:t>
            </a:r>
            <a:endParaRPr lang="en-US" altLang="ko-KR" dirty="0">
              <a:effectLst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733857"/>
              </p:ext>
            </p:extLst>
          </p:nvPr>
        </p:nvGraphicFramePr>
        <p:xfrm>
          <a:off x="335360" y="910203"/>
          <a:ext cx="11233248" cy="1859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Y헤드라인M" pitchFamily="18" charset="-127"/>
                          <a:ea typeface="HY헤드라인M" pitchFamily="18" charset="-127"/>
                        </a:rPr>
                        <a:t>아이디어 범주</a:t>
                      </a:r>
                    </a:p>
                  </a:txBody>
                  <a:tcPr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HY헤드라인M" pitchFamily="18" charset="-127"/>
                          <a:ea typeface="HY헤드라인M" pitchFamily="18" charset="-127"/>
                        </a:rPr>
                        <a:t>아이디어 번호 </a:t>
                      </a:r>
                      <a:r>
                        <a:rPr lang="en-US" altLang="ko-KR" sz="1600" b="0" dirty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rgbClr val="FF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아이디어 번호 나열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600" b="0" dirty="0">
                        <a:solidFill>
                          <a:srgbClr val="FF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범주 </a:t>
                      </a:r>
                      <a:r>
                        <a:rPr lang="en-US" altLang="ko-KR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1</a:t>
                      </a:r>
                      <a:endParaRPr lang="ko-KR" altLang="en-US" sz="14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rgbClr val="FF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범주 </a:t>
                      </a:r>
                      <a:r>
                        <a:rPr lang="en-US" altLang="ko-KR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2</a:t>
                      </a:r>
                      <a:endParaRPr lang="ko-KR" altLang="en-US" sz="14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FF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범주 </a:t>
                      </a:r>
                      <a:r>
                        <a:rPr lang="en-US" altLang="ko-KR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3</a:t>
                      </a:r>
                      <a:endParaRPr lang="ko-KR" altLang="en-US" sz="14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범주 </a:t>
                      </a:r>
                      <a:r>
                        <a:rPr lang="en-US" altLang="ko-KR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4</a:t>
                      </a:r>
                      <a:endParaRPr lang="ko-KR" altLang="en-US" sz="14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786">
                <a:tc>
                  <a:txBody>
                    <a:bodyPr/>
                    <a:lstStyle/>
                    <a:p>
                      <a:pPr marL="0" marR="0" lvl="0" indent="0" algn="ctr" defTabSz="11254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범주 </a:t>
                      </a:r>
                      <a:r>
                        <a:rPr lang="en-US" altLang="ko-KR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5</a:t>
                      </a:r>
                      <a:endParaRPr lang="ko-KR" altLang="en-US" sz="14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857859"/>
              </p:ext>
            </p:extLst>
          </p:nvPr>
        </p:nvGraphicFramePr>
        <p:xfrm>
          <a:off x="335360" y="2988864"/>
          <a:ext cx="11233248" cy="2133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2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2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86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아이디어 범주</a:t>
                      </a:r>
                    </a:p>
                  </a:txBody>
                  <a:tcPr marT="45698" marB="45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양질의 아이디어 </a:t>
                      </a:r>
                    </a:p>
                  </a:txBody>
                  <a:tcPr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61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1</a:t>
                      </a:r>
                      <a:r>
                        <a:rPr lang="ko-KR" altLang="en-US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번 </a:t>
                      </a:r>
                      <a:r>
                        <a:rPr lang="en-US" altLang="ko-KR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범주내 조합 아이디어 서술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2</a:t>
                      </a:r>
                      <a:r>
                        <a:rPr lang="ko-KR" altLang="en-US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번 </a:t>
                      </a:r>
                      <a:r>
                        <a:rPr lang="en-US" altLang="ko-KR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범주내 조합 아이디어 서술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4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범주 </a:t>
                      </a:r>
                      <a:r>
                        <a:rPr lang="en-US" altLang="ko-KR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1</a:t>
                      </a:r>
                      <a:endParaRPr lang="ko-KR" altLang="en-US" sz="14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FF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rgbClr val="FF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범주 </a:t>
                      </a:r>
                      <a:r>
                        <a:rPr lang="en-US" altLang="ko-KR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2</a:t>
                      </a:r>
                      <a:endParaRPr lang="ko-KR" altLang="en-US" sz="14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solidFill>
                          <a:srgbClr val="FF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FF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범주 </a:t>
                      </a:r>
                      <a:r>
                        <a:rPr lang="en-US" altLang="ko-KR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3</a:t>
                      </a:r>
                      <a:endParaRPr lang="ko-KR" altLang="en-US" sz="14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FF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FF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범주 </a:t>
                      </a:r>
                      <a:r>
                        <a:rPr lang="en-US" altLang="ko-KR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4</a:t>
                      </a:r>
                      <a:endParaRPr lang="ko-KR" altLang="en-US" sz="14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FF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FF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범주 </a:t>
                      </a:r>
                      <a:r>
                        <a:rPr lang="en-US" altLang="ko-KR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5</a:t>
                      </a:r>
                      <a:endParaRPr lang="ko-KR" altLang="en-US" sz="14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FF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FF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853249"/>
              </p:ext>
            </p:extLst>
          </p:nvPr>
        </p:nvGraphicFramePr>
        <p:xfrm>
          <a:off x="335360" y="5149107"/>
          <a:ext cx="11233248" cy="1533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4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8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최선의 아이디어</a:t>
                      </a:r>
                    </a:p>
                  </a:txBody>
                  <a:tcPr marT="45642" marB="45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아이디어 내용 </a:t>
                      </a:r>
                      <a:r>
                        <a:rPr lang="en-US" altLang="ko-KR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범주 간 조합 아이디어 서술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642" marB="45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05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아이디어 </a:t>
                      </a:r>
                      <a:r>
                        <a:rPr lang="en-US" altLang="ko-KR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1</a:t>
                      </a:r>
                      <a:endParaRPr lang="ko-KR" altLang="en-US" sz="14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642" marB="45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rgbClr val="FF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642" marB="45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05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아이디어 </a:t>
                      </a:r>
                      <a:r>
                        <a:rPr lang="en-US" altLang="ko-KR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2</a:t>
                      </a:r>
                      <a:endParaRPr lang="ko-KR" altLang="en-US" sz="14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642" marB="45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rgbClr val="FF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642" marB="45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02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아이디어 </a:t>
                      </a:r>
                      <a:r>
                        <a:rPr lang="en-US" altLang="ko-KR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3</a:t>
                      </a:r>
                      <a:endParaRPr lang="ko-KR" altLang="en-US" sz="14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642" marB="45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rgbClr val="FF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642" marB="45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028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아이디어 </a:t>
                      </a:r>
                      <a:r>
                        <a:rPr lang="en-US" altLang="ko-KR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4</a:t>
                      </a:r>
                      <a:endParaRPr lang="ko-KR" altLang="en-US" sz="14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642" marB="45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rgbClr val="FF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642" marB="456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337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389498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문제 해결 과정 실습 </a:t>
            </a:r>
            <a:r>
              <a:rPr lang="en-US" altLang="ko-KR" sz="3600" dirty="0"/>
              <a:t>– </a:t>
            </a:r>
            <a:r>
              <a:rPr lang="ko-KR" altLang="en-US" sz="3600" dirty="0"/>
              <a:t>아이디어 판정</a:t>
            </a:r>
            <a:endParaRPr lang="en-US" altLang="ko-KR" dirty="0">
              <a:effectLst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704908"/>
              </p:ext>
            </p:extLst>
          </p:nvPr>
        </p:nvGraphicFramePr>
        <p:xfrm>
          <a:off x="335360" y="949956"/>
          <a:ext cx="11449272" cy="1542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92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8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8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판정기준</a:t>
                      </a:r>
                    </a:p>
                  </a:txBody>
                  <a:tcPr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투표수</a:t>
                      </a:r>
                    </a:p>
                  </a:txBody>
                  <a:tcPr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가중치</a:t>
                      </a:r>
                    </a:p>
                  </a:txBody>
                  <a:tcPr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기준 </a:t>
                      </a:r>
                      <a:r>
                        <a:rPr lang="en-US" altLang="ko-KR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1</a:t>
                      </a:r>
                      <a:endParaRPr lang="ko-KR" altLang="en-US" sz="14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기준 </a:t>
                      </a:r>
                      <a:r>
                        <a:rPr lang="en-US" altLang="ko-KR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2</a:t>
                      </a:r>
                      <a:endParaRPr lang="ko-KR" altLang="en-US" sz="14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기준 </a:t>
                      </a:r>
                      <a:r>
                        <a:rPr lang="en-US" altLang="ko-KR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3</a:t>
                      </a:r>
                      <a:endParaRPr lang="ko-KR" altLang="en-US" sz="14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기준 </a:t>
                      </a:r>
                      <a:r>
                        <a:rPr lang="en-US" altLang="ko-KR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4</a:t>
                      </a:r>
                      <a:endParaRPr lang="ko-KR" altLang="en-US" sz="14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Group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430341"/>
              </p:ext>
            </p:extLst>
          </p:nvPr>
        </p:nvGraphicFramePr>
        <p:xfrm>
          <a:off x="335360" y="2783365"/>
          <a:ext cx="11449272" cy="2252928"/>
        </p:xfrm>
        <a:graphic>
          <a:graphicData uri="http://schemas.openxmlformats.org/drawingml/2006/table">
            <a:tbl>
              <a:tblPr/>
              <a:tblGrid>
                <a:gridCol w="2350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0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2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7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5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82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336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419">
                <a:tc rowSpan="2"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         판정기준 </a:t>
                      </a: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최선의</a:t>
                      </a: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아이디어            </a:t>
                      </a: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기준 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1</a:t>
                      </a: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기준 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2</a:t>
                      </a: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기준 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3</a:t>
                      </a: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기준 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4</a:t>
                      </a: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총 점</a:t>
                      </a: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최종순위</a:t>
                      </a: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3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가중치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가중치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가중치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: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가중치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: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90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아이디어 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1</a:t>
                      </a: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 </a:t>
                      </a: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 </a:t>
                      </a: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90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아이디어 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2</a:t>
                      </a: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 </a:t>
                      </a: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 </a:t>
                      </a: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5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아이디어 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3</a:t>
                      </a: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 </a:t>
                      </a: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 </a:t>
                      </a: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95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아이디어 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4</a:t>
                      </a: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38100" marR="38100" marT="45648" marB="4564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4593156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158632"/>
              </p:ext>
            </p:extLst>
          </p:nvPr>
        </p:nvGraphicFramePr>
        <p:xfrm>
          <a:off x="335360" y="5292998"/>
          <a:ext cx="11449272" cy="13563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92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56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선정 아이디어</a:t>
                      </a: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수정</a:t>
                      </a:r>
                      <a:r>
                        <a:rPr lang="ko-KR" altLang="en-US" sz="1400" b="0" dirty="0">
                          <a:latin typeface="HY헤드라인M" pitchFamily="18" charset="-127"/>
                          <a:ea typeface="HY헤드라인M" pitchFamily="18" charset="-127"/>
                          <a:sym typeface="Symbol"/>
                        </a:rPr>
                        <a:t></a:t>
                      </a:r>
                      <a:r>
                        <a:rPr lang="ko-KR" altLang="en-US" sz="1400" b="0" dirty="0">
                          <a:latin typeface="HY헤드라인M" pitchFamily="18" charset="-127"/>
                          <a:ea typeface="HY헤드라인M" pitchFamily="18" charset="-127"/>
                        </a:rPr>
                        <a:t>보완된 최종 아이디어</a:t>
                      </a: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155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511844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68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PMI </a:t>
            </a:r>
            <a:r>
              <a:rPr lang="ko-KR" altLang="en-US" b="1" dirty="0"/>
              <a:t>원리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ln>
            <a:miter lim="800000"/>
            <a:headEnd/>
            <a:tailEnd/>
          </a:ln>
        </p:spPr>
        <p:txBody>
          <a:bodyPr>
            <a:normAutofit fontScale="92500"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l"/>
              <a:defRPr/>
            </a:pPr>
            <a:r>
              <a:rPr lang="ko-KR" altLang="en-US" dirty="0"/>
              <a:t>처음에는 좋지 못한 의견처럼 보이지만</a:t>
            </a:r>
            <a:r>
              <a:rPr lang="en-US" altLang="ko-KR" dirty="0"/>
              <a:t>, </a:t>
            </a:r>
            <a:r>
              <a:rPr lang="ko-KR" altLang="en-US" dirty="0"/>
              <a:t>사실은 아주 좋은 의견일 경우 이를 제외시키지 않는다는 데 원리를 두고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l"/>
              <a:defRPr/>
            </a:pPr>
            <a:r>
              <a:rPr lang="ko-KR" altLang="en-US" dirty="0"/>
              <a:t>매우 좋은 의견처럼 보이는 것의 단점을 생각한다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l"/>
              <a:defRPr/>
            </a:pPr>
            <a:r>
              <a:rPr lang="ko-KR" altLang="en-US" dirty="0"/>
              <a:t>아이디어가 좋고 나쁜 점뿐만 아니라 흥미로운 점까지 보여준다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l"/>
              <a:defRPr/>
            </a:pPr>
            <a:r>
              <a:rPr lang="ko-KR" altLang="en-US" dirty="0"/>
              <a:t>감정에 의해 판단하는 것을 지양하고 의견의 장단점에 근거를 두고 판단한다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l"/>
              <a:defRPr/>
            </a:pPr>
            <a:r>
              <a:rPr lang="ko-KR" altLang="en-US" dirty="0"/>
              <a:t>미리 아이디어를 탐색한 후에 선호여부를 판단할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 marL="320040" indent="-320040">
              <a:spcBef>
                <a:spcPts val="1200"/>
              </a:spcBef>
              <a:spcAft>
                <a:spcPts val="1200"/>
              </a:spcAft>
              <a:buFont typeface="Wingdings"/>
              <a:buChar char=""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1563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PMI </a:t>
            </a:r>
            <a:r>
              <a:rPr lang="ko-KR" altLang="en-US" dirty="0"/>
              <a:t>활용 방법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l"/>
              <a:defRPr/>
            </a:pPr>
            <a:r>
              <a:rPr lang="en-US" altLang="ko-KR" sz="2400" dirty="0"/>
              <a:t>PMI </a:t>
            </a:r>
            <a:r>
              <a:rPr lang="ko-KR" altLang="en-US" sz="2400" dirty="0"/>
              <a:t>진행 과정</a:t>
            </a:r>
            <a:endParaRPr lang="en-US" altLang="ko-KR" sz="2400" dirty="0"/>
          </a:p>
          <a:p>
            <a:pPr marL="1019922" lvl="1" indent="-457200">
              <a:spcBef>
                <a:spcPts val="1200"/>
              </a:spcBef>
              <a:spcAft>
                <a:spcPts val="1200"/>
              </a:spcAft>
              <a:buFont typeface="+mj-ea"/>
              <a:buAutoNum type="circleNumDbPlain"/>
              <a:defRPr/>
            </a:pPr>
            <a:r>
              <a:rPr lang="ko-KR" altLang="en-US" sz="2000" dirty="0"/>
              <a:t>먼저 주의를 의도적으로 </a:t>
            </a:r>
            <a:r>
              <a:rPr lang="en-US" altLang="ko-KR" sz="2000" dirty="0"/>
              <a:t>P </a:t>
            </a:r>
            <a:r>
              <a:rPr lang="ko-KR" altLang="en-US" sz="2000" dirty="0"/>
              <a:t>에 집중시킨다</a:t>
            </a:r>
            <a:r>
              <a:rPr lang="en-US" altLang="ko-KR" sz="2000" dirty="0"/>
              <a:t>. </a:t>
            </a:r>
          </a:p>
          <a:p>
            <a:pPr marL="1019922" lvl="1" indent="-457200">
              <a:spcBef>
                <a:spcPts val="1200"/>
              </a:spcBef>
              <a:spcAft>
                <a:spcPts val="1200"/>
              </a:spcAft>
              <a:buFont typeface="+mj-ea"/>
              <a:buAutoNum type="circleNumDbPlain"/>
              <a:defRPr/>
            </a:pPr>
            <a:r>
              <a:rPr lang="ko-KR" altLang="en-US" sz="2000" dirty="0"/>
              <a:t>그 다음 </a:t>
            </a:r>
            <a:r>
              <a:rPr lang="en-US" altLang="ko-KR" sz="2000" dirty="0"/>
              <a:t>M </a:t>
            </a:r>
            <a:r>
              <a:rPr lang="ko-KR" altLang="en-US" sz="2000" dirty="0"/>
              <a:t>에 집중하며</a:t>
            </a:r>
            <a:r>
              <a:rPr lang="en-US" altLang="ko-KR" sz="2000" dirty="0"/>
              <a:t>,</a:t>
            </a:r>
          </a:p>
          <a:p>
            <a:pPr marL="1019922" lvl="1" indent="-457200">
              <a:spcBef>
                <a:spcPts val="1200"/>
              </a:spcBef>
              <a:spcAft>
                <a:spcPts val="1200"/>
              </a:spcAft>
              <a:buFont typeface="+mj-ea"/>
              <a:buAutoNum type="circleNumDbPlain"/>
              <a:defRPr/>
            </a:pPr>
            <a:r>
              <a:rPr lang="ko-KR" altLang="en-US" sz="2000" dirty="0"/>
              <a:t>마지막으로 그 아이디어가 가지고 있는 </a:t>
            </a:r>
            <a:r>
              <a:rPr lang="en-US" altLang="ko-KR" sz="2000" dirty="0"/>
              <a:t>I </a:t>
            </a:r>
            <a:r>
              <a:rPr lang="ko-KR" altLang="en-US" sz="2000" dirty="0"/>
              <a:t>에 주목하여 생각을 한다</a:t>
            </a:r>
            <a:r>
              <a:rPr lang="en-US" altLang="ko-KR" sz="2000" dirty="0"/>
              <a:t>. 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l"/>
              <a:defRPr/>
            </a:pPr>
            <a:r>
              <a:rPr lang="ko-KR" altLang="en-US" sz="2400" dirty="0"/>
              <a:t>먼저 좋은 점을</a:t>
            </a:r>
            <a:r>
              <a:rPr lang="en-US" altLang="ko-KR" sz="2400" dirty="0"/>
              <a:t>, </a:t>
            </a:r>
            <a:r>
              <a:rPr lang="ko-KR" altLang="en-US" sz="2400" dirty="0"/>
              <a:t>다음으로는 나쁜 점을</a:t>
            </a:r>
            <a:r>
              <a:rPr lang="en-US" altLang="ko-KR" sz="2400" dirty="0"/>
              <a:t>, </a:t>
            </a:r>
            <a:r>
              <a:rPr lang="ko-KR" altLang="en-US" sz="2400" dirty="0"/>
              <a:t>그리고 그 다음으로는 좋지도 나쁘지도 아니하지만 흥미롭다고 생각되는 점을 나열함</a:t>
            </a:r>
            <a:endParaRPr lang="en-US" altLang="ko-KR" sz="2400" dirty="0"/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l"/>
              <a:defRPr/>
            </a:pPr>
            <a:r>
              <a:rPr lang="ko-KR" altLang="en-US" sz="2400" dirty="0"/>
              <a:t>아이디어</a:t>
            </a:r>
            <a:r>
              <a:rPr lang="en-US" altLang="ko-KR" sz="2400" dirty="0"/>
              <a:t>, </a:t>
            </a:r>
            <a:r>
              <a:rPr lang="ko-KR" altLang="en-US" sz="2400" dirty="0"/>
              <a:t>제안 및 건의 같은 것들을 처리하는 한 가지 방법으로써 사용할 수 있는 것이다</a:t>
            </a:r>
            <a:r>
              <a:rPr lang="en-US" altLang="ko-KR" sz="2400" dirty="0"/>
              <a:t>. </a:t>
            </a:r>
            <a:endParaRPr lang="ko-KR" altLang="en-US" sz="2400" dirty="0"/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l"/>
              <a:defRPr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99931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PMI </a:t>
            </a:r>
            <a:r>
              <a:rPr lang="ko-KR" altLang="en-US" dirty="0"/>
              <a:t>활용 예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684736" y="1071565"/>
          <a:ext cx="8822532" cy="5072063"/>
        </p:xfrm>
        <a:graphic>
          <a:graphicData uri="http://schemas.openxmlformats.org/drawingml/2006/table">
            <a:tbl>
              <a:tblPr/>
              <a:tblGrid>
                <a:gridCol w="1386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35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475">
                <a:tc>
                  <a:txBody>
                    <a:bodyPr/>
                    <a:lstStyle/>
                    <a:p>
                      <a:pPr marL="200025" marR="0" lvl="0" indent="-20002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주제</a:t>
                      </a:r>
                    </a:p>
                  </a:txBody>
                  <a:tcPr marL="14549" marR="14549" marT="13430" marB="13430" anchor="ctr" horzOverflow="overflow">
                    <a:lnL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1F0"/>
                    </a:solidFill>
                  </a:tcPr>
                </a:tc>
                <a:tc>
                  <a:txBody>
                    <a:bodyPr/>
                    <a:lstStyle/>
                    <a:p>
                      <a:pPr marL="200025" marR="0" lvl="0" indent="-200025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 버스 안에 있는 좌석은 모두 치워 버려야 한다</a:t>
                      </a: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30" marB="13430" anchor="ctr" horzOverflow="overflow">
                    <a:lnL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7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P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(Plus)</a:t>
                      </a:r>
                    </a:p>
                  </a:txBody>
                  <a:tcPr marL="14549" marR="14549" marT="13430" marB="13430" anchor="ctr" horzOverflow="overflow">
                    <a:lnL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∘ 버스에 더 많은 사람이 탈 수 있다</a:t>
                      </a: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∘ 버스를 타거나 내리기가 더 쉽다</a:t>
                      </a: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∘ 버스를 제작하거나 수리하는 비용이 보다 싸게 될 것이다</a:t>
                      </a: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30" marB="13430" anchor="ctr" horzOverflow="overflow">
                    <a:lnL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7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M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(Minus)</a:t>
                      </a:r>
                    </a:p>
                  </a:txBody>
                  <a:tcPr marL="14549" marR="14549" marT="13430" marB="13430" anchor="ctr" horzOverflow="overflow">
                    <a:lnL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∘ 버스가 갑자기 서면 승객들이 넘어질 것이다</a:t>
                      </a: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∘ 노인이나 지체 부자유인들은 버스를 이용할 수 없을 것이다</a:t>
                      </a: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∘ 쇼핑백이나 아기를 데리고 다니기가 어려울 것이다</a:t>
                      </a: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30" marB="13430" anchor="ctr" horzOverflow="overflow">
                    <a:lnL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7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I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(Interesting)</a:t>
                      </a:r>
                    </a:p>
                  </a:txBody>
                  <a:tcPr marL="14549" marR="14549" marT="13430" marB="13430" anchor="ctr" horzOverflow="overflow">
                    <a:lnL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∘ 한 가지는 좌석이 있고</a:t>
                      </a: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다른 한 가지는 좌석이 없는</a:t>
                      </a: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0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두 가지 유형의 버스  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∘ 같은 버스라도 유형을 달리하면 일을 더 많이 할 수 있다</a:t>
                      </a: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kumimoji="0" lang="ko-KR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∘ 버스에서는 편안함이 그렇게 중요하지 않을 수도 있다</a:t>
                      </a: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kumimoji="0" lang="ko-KR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549" marR="14549" marT="13430" marB="13430" anchor="ctr" horzOverflow="overflow">
                    <a:lnL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A79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645" name="Rectangle 1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>
              <a:latin typeface="Book Antiqua" pitchFamily="18" charset="0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81140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4859</TotalTime>
  <Words>6886</Words>
  <Application>Microsoft Office PowerPoint</Application>
  <PresentationFormat>와이드스크린</PresentationFormat>
  <Paragraphs>1205</Paragraphs>
  <Slides>69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7" baseType="lpstr">
      <vt:lpstr>HY견고딕</vt:lpstr>
      <vt:lpstr>HY중고딕</vt:lpstr>
      <vt:lpstr>HY헤드라인M</vt:lpstr>
      <vt:lpstr>굴림</vt:lpstr>
      <vt:lpstr>나눔고딕 ExtraBold</vt:lpstr>
      <vt:lpstr>나눔명조 ExtraBold</vt:lpstr>
      <vt:lpstr>돋움</vt:lpstr>
      <vt:lpstr>맑은 고딕</vt:lpstr>
      <vt:lpstr>사랑체</vt:lpstr>
      <vt:lpstr>함초롬바탕</vt:lpstr>
      <vt:lpstr>휴먼견출새내기체</vt:lpstr>
      <vt:lpstr>Arial</vt:lpstr>
      <vt:lpstr>Book Antiqua</vt:lpstr>
      <vt:lpstr>Symbol</vt:lpstr>
      <vt:lpstr>Tahoma</vt:lpstr>
      <vt:lpstr>Times New Roman</vt:lpstr>
      <vt:lpstr>Wingdings</vt:lpstr>
      <vt:lpstr>1_Office 테마</vt:lpstr>
      <vt:lpstr>PowerPoint 프레젠테이션</vt:lpstr>
      <vt:lpstr>수렴적 사고 기법</vt:lpstr>
      <vt:lpstr>수렴적 사고 과정 </vt:lpstr>
      <vt:lpstr>수렴적 사고 기법</vt:lpstr>
      <vt:lpstr>1. PMI (Plus, Minus, Interest) 기법</vt:lpstr>
      <vt:lpstr>PMI 의미</vt:lpstr>
      <vt:lpstr>PMI 원리</vt:lpstr>
      <vt:lpstr>PMI 활용 방법</vt:lpstr>
      <vt:lpstr>PMI 활용 예</vt:lpstr>
      <vt:lpstr>PMI 실습</vt:lpstr>
      <vt:lpstr>2. PPC (Positive-Possibilities-Concerns) 기법</vt:lpstr>
      <vt:lpstr>PPC 의미</vt:lpstr>
      <vt:lpstr>PPC 기법 실습 아래 글을 읽고 생각해 보자 </vt:lpstr>
      <vt:lpstr>PPC 실습</vt:lpstr>
      <vt:lpstr>PPC 실습</vt:lpstr>
      <vt:lpstr>3. Highlighting</vt:lpstr>
      <vt:lpstr>Highlighting 개념</vt:lpstr>
      <vt:lpstr>Highlighting 활용 예</vt:lpstr>
      <vt:lpstr>Highlighting 실습 </vt:lpstr>
      <vt:lpstr>Highlighting 적용 사례 (Hit된 아이디어) </vt:lpstr>
      <vt:lpstr>Highlighting 적중 영역 분류(hot spots) </vt:lpstr>
      <vt:lpstr>Highlighting 재(再)진술에 의해 선택된 해결책 </vt:lpstr>
      <vt:lpstr>Highlighting 활용 실습</vt:lpstr>
      <vt:lpstr>4. Evaluation Matrix</vt:lpstr>
      <vt:lpstr>Evaluation Matrix </vt:lpstr>
      <vt:lpstr>Evaluation Matrix 예</vt:lpstr>
      <vt:lpstr>Evaluation Matrix 진행순서 (1/4)</vt:lpstr>
      <vt:lpstr>Evaluation Matrix 진행순서 (2/4)</vt:lpstr>
      <vt:lpstr>Evaluation Matrix 진행순서 (3/4)</vt:lpstr>
      <vt:lpstr>Evaluation Matrix 진행순서 (4/4)</vt:lpstr>
      <vt:lpstr>Evaluation Matrix 작성 방법 - 일반</vt:lpstr>
      <vt:lpstr>Evaluation Matrix 작성 예 - 일반</vt:lpstr>
      <vt:lpstr>Evaluation Matrix 실습 예 </vt:lpstr>
      <vt:lpstr>Evaluation Matrix – 가중 순위 결정 방법 </vt:lpstr>
      <vt:lpstr>Evaluation Matrix 작성 예 – 가중 순위 결정 </vt:lpstr>
      <vt:lpstr>Evaluation Matrix 작성 예 – 가중 순위 결정 </vt:lpstr>
      <vt:lpstr>Evaluation Matrix  실습</vt:lpstr>
      <vt:lpstr>5. Affinity Diagram (KJ 법)</vt:lpstr>
      <vt:lpstr>KJ 법의 정의, 등장배경, 특징</vt:lpstr>
      <vt:lpstr>KJ 법의 원칙</vt:lpstr>
      <vt:lpstr>KJ 법의 장점</vt:lpstr>
      <vt:lpstr>KJ 법의 약점</vt:lpstr>
      <vt:lpstr>KJ 법의 활용 과정</vt:lpstr>
      <vt:lpstr>KJ 법의 활용 과정</vt:lpstr>
      <vt:lpstr>KJ 법의 활용 과정</vt:lpstr>
      <vt:lpstr>KJ 법 실습 과정</vt:lpstr>
      <vt:lpstr>KJ 법 실습 과정</vt:lpstr>
      <vt:lpstr>KJ 법의 활용 사례 </vt:lpstr>
      <vt:lpstr>PowerPoint 프레젠테이션</vt:lpstr>
      <vt:lpstr>KJ 법의 활용 사례</vt:lpstr>
      <vt:lpstr>KJ법 실습하기</vt:lpstr>
      <vt:lpstr>KJ법 실습하기</vt:lpstr>
      <vt:lpstr>6. Success Zone</vt:lpstr>
      <vt:lpstr> Success Zone의 영역 배치</vt:lpstr>
      <vt:lpstr>Success Zone 사례 : 불법 주정차 사전 예방</vt:lpstr>
      <vt:lpstr>Success Zone 사례 : 여성 친도시 추진 방안</vt:lpstr>
      <vt:lpstr>7. Reverse Brainstorming</vt:lpstr>
      <vt:lpstr>Reverse Brainstorming 적용 사례</vt:lpstr>
      <vt:lpstr>8. 쌍비교분석법(Paired Comparison Analysis)</vt:lpstr>
      <vt:lpstr>쌍비교분석법의 예</vt:lpstr>
      <vt:lpstr>쌍비교분석법 실습</vt:lpstr>
      <vt:lpstr>문제 해결 과정</vt:lpstr>
      <vt:lpstr>문제 해결 과정 실습</vt:lpstr>
      <vt:lpstr>문제 해결 과정 실습 – 아이디어 창출</vt:lpstr>
      <vt:lpstr>문제 해결 실습 – 브레인 스토밍을 통한 아이디어 창출</vt:lpstr>
      <vt:lpstr>문제 해결 실습 – Hot Spot 찾기</vt:lpstr>
      <vt:lpstr>문제 해결 실습 – 아이디어 다듬기</vt:lpstr>
      <vt:lpstr>문제 해결 과정 실습 – 아이디어 판정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sdes</dc:creator>
  <cp:lastModifiedBy>user</cp:lastModifiedBy>
  <cp:revision>588</cp:revision>
  <cp:lastPrinted>2019-10-30T11:33:12Z</cp:lastPrinted>
  <dcterms:created xsi:type="dcterms:W3CDTF">2012-06-04T11:08:58Z</dcterms:created>
  <dcterms:modified xsi:type="dcterms:W3CDTF">2021-10-02T01:36:06Z</dcterms:modified>
</cp:coreProperties>
</file>